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5" r:id="rId1"/>
    <p:sldMasterId id="2147483689" r:id="rId2"/>
  </p:sldMasterIdLst>
  <p:notesMasterIdLst>
    <p:notesMasterId r:id="rId55"/>
  </p:notesMasterIdLst>
  <p:handoutMasterIdLst>
    <p:handoutMasterId r:id="rId56"/>
  </p:handoutMasterIdLst>
  <p:sldIdLst>
    <p:sldId id="256" r:id="rId3"/>
    <p:sldId id="257" r:id="rId4"/>
    <p:sldId id="260" r:id="rId5"/>
    <p:sldId id="261" r:id="rId6"/>
    <p:sldId id="262" r:id="rId7"/>
    <p:sldId id="263" r:id="rId8"/>
    <p:sldId id="265" r:id="rId9"/>
    <p:sldId id="266" r:id="rId10"/>
    <p:sldId id="324" r:id="rId11"/>
    <p:sldId id="268" r:id="rId12"/>
    <p:sldId id="269" r:id="rId13"/>
    <p:sldId id="270" r:id="rId14"/>
    <p:sldId id="271" r:id="rId15"/>
    <p:sldId id="272" r:id="rId16"/>
    <p:sldId id="273" r:id="rId17"/>
    <p:sldId id="274" r:id="rId18"/>
    <p:sldId id="275" r:id="rId19"/>
    <p:sldId id="276" r:id="rId20"/>
    <p:sldId id="277" r:id="rId21"/>
    <p:sldId id="278" r:id="rId22"/>
    <p:sldId id="445" r:id="rId23"/>
    <p:sldId id="280" r:id="rId24"/>
    <p:sldId id="281" r:id="rId25"/>
    <p:sldId id="282" r:id="rId26"/>
    <p:sldId id="283" r:id="rId27"/>
    <p:sldId id="284" r:id="rId28"/>
    <p:sldId id="285" r:id="rId29"/>
    <p:sldId id="286" r:id="rId30"/>
    <p:sldId id="287" r:id="rId31"/>
    <p:sldId id="288" r:id="rId32"/>
    <p:sldId id="289" r:id="rId33"/>
    <p:sldId id="291" r:id="rId34"/>
    <p:sldId id="292" r:id="rId35"/>
    <p:sldId id="293" r:id="rId36"/>
    <p:sldId id="294" r:id="rId37"/>
    <p:sldId id="297" r:id="rId38"/>
    <p:sldId id="298" r:id="rId39"/>
    <p:sldId id="299" r:id="rId40"/>
    <p:sldId id="300" r:id="rId41"/>
    <p:sldId id="301" r:id="rId42"/>
    <p:sldId id="302" r:id="rId43"/>
    <p:sldId id="303" r:id="rId44"/>
    <p:sldId id="304" r:id="rId45"/>
    <p:sldId id="305" r:id="rId46"/>
    <p:sldId id="308" r:id="rId47"/>
    <p:sldId id="309" r:id="rId48"/>
    <p:sldId id="311" r:id="rId49"/>
    <p:sldId id="321" r:id="rId50"/>
    <p:sldId id="322" r:id="rId51"/>
    <p:sldId id="319" r:id="rId52"/>
    <p:sldId id="320" r:id="rId53"/>
    <p:sldId id="323" r:id="rId54"/>
  </p:sldIdLst>
  <p:sldSz cx="24384000" cy="13716000"/>
  <p:notesSz cx="6858000" cy="9144000"/>
  <p:embeddedFontLst>
    <p:embeddedFont>
      <p:font typeface="Avenir" panose="02000503020000020003" pitchFamily="2" charset="0"/>
      <p:regular r:id="rId57"/>
      <p:italic r:id="rId58"/>
    </p:embeddedFont>
    <p:embeddedFont>
      <p:font typeface="Avenir Book" panose="02000503020000020003" pitchFamily="2" charset="0"/>
      <p:regular r:id="rId59"/>
      <p:italic r:id="rId60"/>
    </p:embeddedFont>
    <p:embeddedFont>
      <p:font typeface="Calibri" panose="020F0502020204030204" pitchFamily="34" charset="0"/>
      <p:regular r:id="rId61"/>
      <p:bold r:id="rId62"/>
      <p:italic r:id="rId63"/>
      <p:boldItalic r:id="rId64"/>
    </p:embeddedFont>
    <p:embeddedFont>
      <p:font typeface="Calibri Light" panose="020F0302020204030204" pitchFamily="34" charset="0"/>
      <p:regular r:id="rId65"/>
      <p:italic r:id="rId66"/>
    </p:embeddedFont>
    <p:embeddedFont>
      <p:font typeface="Helvetica Neue" panose="02000503000000020004" pitchFamily="2" charset="0"/>
      <p:regular r:id="rId67"/>
      <p:bold r:id="rId68"/>
      <p:italic r:id="rId69"/>
      <p:boldItalic r:id="rId7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2"/>
    <p:restoredTop sz="94718"/>
  </p:normalViewPr>
  <p:slideViewPr>
    <p:cSldViewPr snapToGrid="0">
      <p:cViewPr varScale="1">
        <p:scale>
          <a:sx n="42" d="100"/>
          <a:sy n="42" d="100"/>
        </p:scale>
        <p:origin x="256" y="8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7.fntdata"/><Relationship Id="rId68" Type="http://schemas.openxmlformats.org/officeDocument/2006/relationships/font" Target="fonts/font12.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5.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handoutMaster" Target="handoutMasters/handoutMaster1.xml"/><Relationship Id="rId64" Type="http://schemas.openxmlformats.org/officeDocument/2006/relationships/font" Target="fonts/font8.fntdata"/><Relationship Id="rId69" Type="http://schemas.openxmlformats.org/officeDocument/2006/relationships/font" Target="fonts/font13.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6.fntdata"/><Relationship Id="rId70"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1.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2CEE983-FB73-CF42-9F63-48FB5646E1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2C3DAE8-AB34-FC4D-A05C-4544B0C003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138249E-EBC0-8A44-B25B-11D9078E18AC}" type="datetimeFigureOut">
              <a:rPr lang="en-US" smtClean="0"/>
              <a:t>11/24/23</a:t>
            </a:fld>
            <a:endParaRPr lang="en-US"/>
          </a:p>
        </p:txBody>
      </p:sp>
      <p:sp>
        <p:nvSpPr>
          <p:cNvPr id="4" name="Footer Placeholder 3">
            <a:extLst>
              <a:ext uri="{FF2B5EF4-FFF2-40B4-BE49-F238E27FC236}">
                <a16:creationId xmlns:a16="http://schemas.microsoft.com/office/drawing/2014/main" id="{1EEC05FE-E7C4-5947-8497-A1CC6DC0E6E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41BAA72-6FDE-7F4A-89BC-205B86FFB94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31DE33-F4E8-8941-8551-6B62F849527B}" type="slidenum">
              <a:rPr lang="en-US" smtClean="0"/>
              <a:t>‹#›</a:t>
            </a:fld>
            <a:endParaRPr lang="en-US"/>
          </a:p>
        </p:txBody>
      </p:sp>
    </p:spTree>
    <p:extLst>
      <p:ext uri="{BB962C8B-B14F-4D97-AF65-F5344CB8AC3E}">
        <p14:creationId xmlns:p14="http://schemas.microsoft.com/office/powerpoint/2010/main" val="71682341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hf sldNum="0"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this session we’re going to cover some of the main statistical concepts that are relevant to differential expression analysis in RNA-seq data. We will also talk a little bit about experimental design and how it can impact the analysis of these data. </a:t>
            </a:r>
            <a:endParaRPr/>
          </a:p>
          <a:p>
            <a:pPr marL="0" lvl="0" indent="0" algn="l" rtl="0">
              <a:spcBef>
                <a:spcPts val="0"/>
              </a:spcBef>
              <a:spcAft>
                <a:spcPts val="0"/>
              </a:spcAft>
              <a:buNone/>
            </a:pPr>
            <a:r>
              <a:rPr lang="en-US"/>
              <a:t>This is not a deep statistics lecture, but rather a brief overview of the key concepts.</a:t>
            </a:r>
            <a:endParaRPr/>
          </a:p>
        </p:txBody>
      </p:sp>
      <p:sp>
        <p:nvSpPr>
          <p:cNvPr id="74" name="Google Shape;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particular, our primary objective is to understand the meaning of the main output we will get from our differential expression analysis with DESeq2, which is a results table illustrated here (we will cover this in detail in a practical later in the course). </a:t>
            </a:r>
            <a:endParaRPr/>
          </a:p>
        </p:txBody>
      </p:sp>
      <p:sp>
        <p:nvSpPr>
          <p:cNvPr id="80" name="Google Shape;8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9" name="Google Shape;299;p2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Inference means two things: estimating population parameters and testing hypothesis regarding the population distribution.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6" name="Google Shape;326;p2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Inference means two things: estimating population parameters and testing hypothesis regarding the population distribution.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56" name="Google Shape;356;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4" name="Google Shape;364;p2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We assume that the sampling distribution is normal - we have 100 observations, that's not an unreasonable assumption to make. If we assume the null hypothesis is true, the mean of the sampling distribution will be the same as the population mean, which is 1.2 seconds.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2" name="Google Shape;372;p2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We assume that the sampling distribution is normal - we have 100 observations, that's not an unreasonable assumption to make. If we assume the null hypothesis is true, the mean of the sampling distribution will be the same as the population mean, which is 1.2 seconds.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5" name="Google Shape;385;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We assume that the sampling distribution is normal - we have 100 observations, that's not an unreasonable assumption to make. If we assume the null hypothesis is true, the mean of the sampling distribution will be the same as the population mean, which is 1.2 seconds.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0" name="Google Shape;400;p3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We assume that the sampling distribution is normal - we have 100 observations, that's not an unreasonable assumption to make. If we assume the null hypothesis is true, the mean of the sampling distribution will be the same as the population mean, which is 1.2 seconds.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3" name="Google Shape;423;p3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We assume that the sampling distribution is normal - we have 100 observations, that's not an unreasonable assumption to make. If we assume the null hypothesis is true, the mean of the sampling distribution will be the same as the population mean, which is 1.2 seconds.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3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39" name="Google Shape;439;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3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8" name="Google Shape;468;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7" name="Google Shape;547;p3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If the null hypothesis is true, then there is 1 in 300 chance to observe a mean response time of 1.05.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1" name="Google Shape;591;p3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If the null hypothesis is true, then there is 1 in 300 chance to observe a mean response time of 1.05.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6" name="Google Shape;636;p3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If the null hypothesis is true, then there is 1 in 300 chance to observe a mean response time of 1.05.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9" name="Google Shape;689;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34" name="Google Shape;734;p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Type I error is easy - when you decide to do a statistical test, you need to decide before hand what your significance threshold would be. At what error rate you will reject the null hypothesis - 0.05 is a common choice depending on the field. This value is actually your probability of rejecting the null hypothesis even if it's true. In this plot, your significance levels is the red shaded area, and you took a sample and its mean falls into this shaded area, then you reject the null hypothesis. And if your null hypothesis is actually true, you would be committing a Type I error without knowing about it. If we go back to the example we have discussed, this was the probability distribution with mean of 1.2 seconds.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77" name="Google Shape;777;p4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Type I error is easy - when you decide to do a statistical test, you need to decide before hand what your significance threshold would be. At what error rate you will reject the null hypothesis - 0.05 is a common choice depending on the field. This value is actually your probability of rejecting the null hypothesis even if it's true. In this plot, your significance levels is the red shaded area, and you took a sample and its mean falls into this shaded area, then you reject the null hypothesis. And if your null hypothesis is actually true, you would be committing a Type I error without knowing about it. If we go back to the example we have discussed, this was the probability distribution with mean of 1.2 seconds.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6" name="Google Shape;806;p4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Power is directly associated with Type I error, if you nudge this line to the left, in other words, if you increase your Type I error, you increase your power. Another way to boost power is to increase sample sizes, if you have larger sample sizes these sampling distributions would be steeper, the variance would be lower. There are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p4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5" name="Google Shape;835;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p4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6" name="Google Shape;846;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p4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2" name="Google Shape;852;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03633dd946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We could use a model just as the one we talked about earlier, assuming a normal distribution as the data generating process to model our data. </a:t>
            </a:r>
            <a:endParaRPr/>
          </a:p>
        </p:txBody>
      </p:sp>
      <p:sp>
        <p:nvSpPr>
          <p:cNvPr id="858" name="Google Shape;858;g103633dd9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p5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1" name="Google Shape;871;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p5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0" name="Google Shape;880;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103633dd946_0_4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Here we have mean = 2 and mean = 10 with same dispersion for both (5)</a:t>
            </a:r>
            <a:endParaRPr>
              <a:solidFill>
                <a:schemeClr val="dk1"/>
              </a:solidFill>
            </a:endParaRPr>
          </a:p>
          <a:p>
            <a:pPr marL="0" lvl="0" indent="0" algn="l" rtl="0">
              <a:spcBef>
                <a:spcPts val="0"/>
              </a:spcBef>
              <a:spcAft>
                <a:spcPts val="0"/>
              </a:spcAft>
              <a:buNone/>
            </a:pPr>
            <a:endParaRPr/>
          </a:p>
        </p:txBody>
      </p:sp>
      <p:sp>
        <p:nvSpPr>
          <p:cNvPr id="918" name="Google Shape;918;g103633dd946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103633dd946_0_8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2" name="Google Shape;932;g103633dd946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03633dd946_0_9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0" name="Google Shape;960;g103633dd946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p5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8" name="Google Shape;1038;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p6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6" name="Google Shape;1046;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p5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6" name="Google Shape;1026;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p5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2" name="Google Shape;1032;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p6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4" name="Google Shape;1054;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2.jp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jp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2.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7584000" y="4553744"/>
            <a:ext cx="9216000" cy="4176464"/>
          </a:xfrm>
          <a:prstGeom prst="rect">
            <a:avLst/>
          </a:prstGeom>
          <a:ln>
            <a:noFill/>
          </a:ln>
        </p:spPr>
        <p:txBody>
          <a:bodyPr bIns="0" anchor="ctr" anchorCtr="0">
            <a:no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7584000" y="9266783"/>
            <a:ext cx="9216000" cy="615554"/>
          </a:xfrm>
        </p:spPr>
        <p:txBody>
          <a:bodyPr/>
          <a:lstStyle>
            <a:lvl1pPr marL="0" indent="0" algn="ctr">
              <a:buNone/>
              <a:defRPr sz="40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B4DD3CDD-D029-482B-B0C7-8148556A2425}"/>
              </a:ext>
            </a:extLst>
          </p:cNvPr>
          <p:cNvSpPr/>
          <p:nvPr/>
        </p:nvSpPr>
        <p:spPr>
          <a:xfrm>
            <a:off x="18960752" y="10221140"/>
            <a:ext cx="5040560" cy="30243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7" name="TextBox 6">
            <a:extLst>
              <a:ext uri="{FF2B5EF4-FFF2-40B4-BE49-F238E27FC236}">
                <a16:creationId xmlns:a16="http://schemas.microsoft.com/office/drawing/2014/main" id="{6794953F-E8C8-4237-823E-C80F854F92B8}"/>
              </a:ext>
            </a:extLst>
          </p:cNvPr>
          <p:cNvSpPr txBox="1"/>
          <p:nvPr/>
        </p:nvSpPr>
        <p:spPr>
          <a:xfrm>
            <a:off x="17943064" y="12906672"/>
            <a:ext cx="6058248" cy="492443"/>
          </a:xfrm>
          <a:prstGeom prst="rect">
            <a:avLst/>
          </a:prstGeom>
          <a:noFill/>
        </p:spPr>
        <p:txBody>
          <a:bodyPr wrap="square" rtlCol="0">
            <a:spAutoFit/>
          </a:bodyPr>
          <a:lstStyle/>
          <a:p>
            <a:r>
              <a:rPr lang="en-GB" sz="2600" dirty="0">
                <a:solidFill>
                  <a:schemeClr val="tx2"/>
                </a:solidFill>
                <a:latin typeface="Calibri" panose="020F0502020204030204" pitchFamily="34" charset="0"/>
              </a:rPr>
              <a:t>Together we will beat cancer </a:t>
            </a:r>
          </a:p>
        </p:txBody>
      </p:sp>
      <p:pic>
        <p:nvPicPr>
          <p:cNvPr id="10" name="Picture 9">
            <a:extLst>
              <a:ext uri="{FF2B5EF4-FFF2-40B4-BE49-F238E27FC236}">
                <a16:creationId xmlns:a16="http://schemas.microsoft.com/office/drawing/2014/main" id="{F4799656-09DB-4783-B27C-7BAA814B5A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96656" y="11466513"/>
            <a:ext cx="5629008" cy="1239414"/>
          </a:xfrm>
          <a:prstGeom prst="rect">
            <a:avLst/>
          </a:prstGeom>
        </p:spPr>
      </p:pic>
    </p:spTree>
    <p:extLst>
      <p:ext uri="{BB962C8B-B14F-4D97-AF65-F5344CB8AC3E}">
        <p14:creationId xmlns:p14="http://schemas.microsoft.com/office/powerpoint/2010/main" val="805288956"/>
      </p:ext>
    </p:extLst>
  </p:cSld>
  <p:clrMapOvr>
    <a:masterClrMapping/>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 option 5">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5" y="4877460"/>
            <a:ext cx="10512426" cy="3961084"/>
          </a:xfrm>
        </p:spPr>
        <p:txBody>
          <a:bodyPr wrap="square" anchor="ctr" anchorCtr="0">
            <a:sp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3" name="Picture Placeholder 10">
            <a:extLst>
              <a:ext uri="{FF2B5EF4-FFF2-40B4-BE49-F238E27FC236}">
                <a16:creationId xmlns:a16="http://schemas.microsoft.com/office/drawing/2014/main" id="{EA36F336-08E4-4E71-B479-98F032E8E41B}"/>
              </a:ext>
            </a:extLst>
          </p:cNvPr>
          <p:cNvSpPr>
            <a:spLocks noGrp="1"/>
          </p:cNvSpPr>
          <p:nvPr>
            <p:ph type="pic" sz="quarter" idx="10"/>
          </p:nvPr>
        </p:nvSpPr>
        <p:spPr>
          <a:xfrm>
            <a:off x="14496256" y="0"/>
            <a:ext cx="9887744"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4" name="Rectangle 3">
            <a:extLst>
              <a:ext uri="{FF2B5EF4-FFF2-40B4-BE49-F238E27FC236}">
                <a16:creationId xmlns:a16="http://schemas.microsoft.com/office/drawing/2014/main" id="{1FEAE266-1AED-426B-ABE4-360FFA7DD1E2}"/>
              </a:ext>
            </a:extLst>
          </p:cNvPr>
          <p:cNvSpPr/>
          <p:nvPr/>
        </p:nvSpPr>
        <p:spPr>
          <a:xfrm>
            <a:off x="670720" y="10069984"/>
            <a:ext cx="4896544" cy="3412752"/>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7" name="Picture 6">
            <a:extLst>
              <a:ext uri="{FF2B5EF4-FFF2-40B4-BE49-F238E27FC236}">
                <a16:creationId xmlns:a16="http://schemas.microsoft.com/office/drawing/2014/main" id="{6B284D46-3FE0-4651-9122-7C3AAD129B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88" y="11952718"/>
            <a:ext cx="5904656" cy="1302332"/>
          </a:xfrm>
          <a:prstGeom prst="rect">
            <a:avLst/>
          </a:prstGeom>
        </p:spPr>
      </p:pic>
    </p:spTree>
    <p:extLst>
      <p:ext uri="{BB962C8B-B14F-4D97-AF65-F5344CB8AC3E}">
        <p14:creationId xmlns:p14="http://schemas.microsoft.com/office/powerpoint/2010/main" val="3914142882"/>
      </p:ext>
    </p:extLst>
  </p:cSld>
  <p:clrMapOvr>
    <a:masterClrMapping/>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Section Header - option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5" y="4877460"/>
            <a:ext cx="10512426" cy="3961084"/>
          </a:xfrm>
        </p:spPr>
        <p:txBody>
          <a:bodyPr wrap="square" anchor="ctr" anchorCtr="0">
            <a:sp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3" name="Picture Placeholder 10">
            <a:extLst>
              <a:ext uri="{FF2B5EF4-FFF2-40B4-BE49-F238E27FC236}">
                <a16:creationId xmlns:a16="http://schemas.microsoft.com/office/drawing/2014/main" id="{1CEBE5DC-07E1-4B65-9518-961D2B3183AA}"/>
              </a:ext>
            </a:extLst>
          </p:cNvPr>
          <p:cNvSpPr>
            <a:spLocks noGrp="1"/>
          </p:cNvSpPr>
          <p:nvPr>
            <p:ph type="pic" sz="quarter" idx="10"/>
          </p:nvPr>
        </p:nvSpPr>
        <p:spPr>
          <a:xfrm>
            <a:off x="14496256" y="0"/>
            <a:ext cx="9887744"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2"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pic>
        <p:nvPicPr>
          <p:cNvPr id="15" name="Picture 14">
            <a:extLst>
              <a:ext uri="{FF2B5EF4-FFF2-40B4-BE49-F238E27FC236}">
                <a16:creationId xmlns:a16="http://schemas.microsoft.com/office/drawing/2014/main" id="{808B5E23-9338-459A-A8E7-4762B24C3E50}"/>
              </a:ext>
            </a:extLst>
          </p:cNvPr>
          <p:cNvPicPr>
            <a:picLocks noChangeAspect="1"/>
          </p:cNvPicPr>
          <p:nvPr/>
        </p:nvPicPr>
        <p:blipFill>
          <a:blip r:embed="rId3"/>
          <a:stretch>
            <a:fillRect/>
          </a:stretch>
        </p:blipFill>
        <p:spPr>
          <a:xfrm>
            <a:off x="12133714" y="2825552"/>
            <a:ext cx="365792" cy="365792"/>
          </a:xfrm>
          <a:prstGeom prst="rect">
            <a:avLst/>
          </a:prstGeom>
        </p:spPr>
      </p:pic>
      <p:sp>
        <p:nvSpPr>
          <p:cNvPr id="17" name="Oval 16">
            <a:extLst>
              <a:ext uri="{FF2B5EF4-FFF2-40B4-BE49-F238E27FC236}">
                <a16:creationId xmlns:a16="http://schemas.microsoft.com/office/drawing/2014/main" id="{FC321904-BDBE-419A-B400-DC1CF0C4B86D}"/>
              </a:ext>
            </a:extLst>
          </p:cNvPr>
          <p:cNvSpPr/>
          <p:nvPr/>
        </p:nvSpPr>
        <p:spPr>
          <a:xfrm>
            <a:off x="670720" y="2681536"/>
            <a:ext cx="533400" cy="533400"/>
          </a:xfrm>
          <a:prstGeom prst="ellipse">
            <a:avLst/>
          </a:prstGeom>
          <a:solidFill>
            <a:srgbClr val="EC008C"/>
          </a:solidFill>
          <a:ln>
            <a:solidFill>
              <a:srgbClr val="EC0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18" name="Oval 17">
            <a:extLst>
              <a:ext uri="{FF2B5EF4-FFF2-40B4-BE49-F238E27FC236}">
                <a16:creationId xmlns:a16="http://schemas.microsoft.com/office/drawing/2014/main" id="{A85C9B4C-1761-4163-B0E9-E286F346BFDD}"/>
              </a:ext>
            </a:extLst>
          </p:cNvPr>
          <p:cNvSpPr/>
          <p:nvPr/>
        </p:nvSpPr>
        <p:spPr>
          <a:xfrm>
            <a:off x="2542928" y="953344"/>
            <a:ext cx="829312" cy="829312"/>
          </a:xfrm>
          <a:prstGeom prst="ellipse">
            <a:avLst/>
          </a:prstGeom>
          <a:solidFill>
            <a:srgbClr val="17298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8" name="Picture 7">
            <a:extLst>
              <a:ext uri="{FF2B5EF4-FFF2-40B4-BE49-F238E27FC236}">
                <a16:creationId xmlns:a16="http://schemas.microsoft.com/office/drawing/2014/main" id="{3C77CE84-C8D0-4A59-B596-71C9205AD7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704" y="12042577"/>
            <a:ext cx="5629008" cy="1239414"/>
          </a:xfrm>
          <a:prstGeom prst="rect">
            <a:avLst/>
          </a:prstGeom>
        </p:spPr>
      </p:pic>
    </p:spTree>
    <p:extLst>
      <p:ext uri="{BB962C8B-B14F-4D97-AF65-F5344CB8AC3E}">
        <p14:creationId xmlns:p14="http://schemas.microsoft.com/office/powerpoint/2010/main" val="1134566289"/>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Section Header - option 5">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5" y="4877460"/>
            <a:ext cx="10512426" cy="3961084"/>
          </a:xfrm>
        </p:spPr>
        <p:txBody>
          <a:bodyPr wrap="square" anchor="ctr" anchorCtr="0">
            <a:sp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3" name="Picture Placeholder 10">
            <a:extLst>
              <a:ext uri="{FF2B5EF4-FFF2-40B4-BE49-F238E27FC236}">
                <a16:creationId xmlns:a16="http://schemas.microsoft.com/office/drawing/2014/main" id="{EA36F336-08E4-4E71-B479-98F032E8E41B}"/>
              </a:ext>
            </a:extLst>
          </p:cNvPr>
          <p:cNvSpPr>
            <a:spLocks noGrp="1"/>
          </p:cNvSpPr>
          <p:nvPr>
            <p:ph type="pic" sz="quarter" idx="10"/>
          </p:nvPr>
        </p:nvSpPr>
        <p:spPr>
          <a:xfrm>
            <a:off x="14496256" y="0"/>
            <a:ext cx="9887744"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6" name="Rectangle 5">
            <a:extLst>
              <a:ext uri="{FF2B5EF4-FFF2-40B4-BE49-F238E27FC236}">
                <a16:creationId xmlns:a16="http://schemas.microsoft.com/office/drawing/2014/main" id="{D67BD166-F610-4586-9EE0-E9973EC99FEF}"/>
              </a:ext>
            </a:extLst>
          </p:cNvPr>
          <p:cNvSpPr/>
          <p:nvPr/>
        </p:nvSpPr>
        <p:spPr>
          <a:xfrm>
            <a:off x="670720" y="10069984"/>
            <a:ext cx="4896544" cy="3412752"/>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8" name="Picture 7">
            <a:extLst>
              <a:ext uri="{FF2B5EF4-FFF2-40B4-BE49-F238E27FC236}">
                <a16:creationId xmlns:a16="http://schemas.microsoft.com/office/drawing/2014/main" id="{AF241499-57D5-4B7B-84CD-D6C76928A6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88" y="11952718"/>
            <a:ext cx="5904656" cy="1302332"/>
          </a:xfrm>
          <a:prstGeom prst="rect">
            <a:avLst/>
          </a:prstGeom>
        </p:spPr>
      </p:pic>
    </p:spTree>
    <p:extLst>
      <p:ext uri="{BB962C8B-B14F-4D97-AF65-F5344CB8AC3E}">
        <p14:creationId xmlns:p14="http://schemas.microsoft.com/office/powerpoint/2010/main" val="1019322858"/>
      </p:ext>
    </p:extLst>
  </p:cSld>
  <p:clrMapOvr>
    <a:masterClrMapping/>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Section Header - option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5" y="4877460"/>
            <a:ext cx="10512426" cy="3961084"/>
          </a:xfrm>
        </p:spPr>
        <p:txBody>
          <a:bodyPr wrap="square" anchor="ctr" anchorCtr="0">
            <a:sp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3" name="Picture Placeholder 10">
            <a:extLst>
              <a:ext uri="{FF2B5EF4-FFF2-40B4-BE49-F238E27FC236}">
                <a16:creationId xmlns:a16="http://schemas.microsoft.com/office/drawing/2014/main" id="{1CEBE5DC-07E1-4B65-9518-961D2B3183AA}"/>
              </a:ext>
            </a:extLst>
          </p:cNvPr>
          <p:cNvSpPr>
            <a:spLocks noGrp="1"/>
          </p:cNvSpPr>
          <p:nvPr>
            <p:ph type="pic" sz="quarter" idx="10"/>
          </p:nvPr>
        </p:nvSpPr>
        <p:spPr>
          <a:xfrm>
            <a:off x="14496256" y="0"/>
            <a:ext cx="9887744"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2"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pic>
        <p:nvPicPr>
          <p:cNvPr id="6" name="Picture 5">
            <a:extLst>
              <a:ext uri="{FF2B5EF4-FFF2-40B4-BE49-F238E27FC236}">
                <a16:creationId xmlns:a16="http://schemas.microsoft.com/office/drawing/2014/main" id="{380FECDD-3436-426C-8DBD-F8CDDAB3141C}"/>
              </a:ext>
            </a:extLst>
          </p:cNvPr>
          <p:cNvPicPr>
            <a:picLocks noChangeAspect="1"/>
          </p:cNvPicPr>
          <p:nvPr/>
        </p:nvPicPr>
        <p:blipFill>
          <a:blip r:embed="rId3"/>
          <a:stretch>
            <a:fillRect/>
          </a:stretch>
        </p:blipFill>
        <p:spPr>
          <a:xfrm>
            <a:off x="12133714" y="2825552"/>
            <a:ext cx="365792" cy="365792"/>
          </a:xfrm>
          <a:prstGeom prst="rect">
            <a:avLst/>
          </a:prstGeom>
        </p:spPr>
      </p:pic>
      <p:sp>
        <p:nvSpPr>
          <p:cNvPr id="7" name="Oval 6">
            <a:extLst>
              <a:ext uri="{FF2B5EF4-FFF2-40B4-BE49-F238E27FC236}">
                <a16:creationId xmlns:a16="http://schemas.microsoft.com/office/drawing/2014/main" id="{8C377E3B-3FEB-4504-9826-BAC76041BEDA}"/>
              </a:ext>
            </a:extLst>
          </p:cNvPr>
          <p:cNvSpPr/>
          <p:nvPr/>
        </p:nvSpPr>
        <p:spPr>
          <a:xfrm>
            <a:off x="670720" y="2681536"/>
            <a:ext cx="533400" cy="533400"/>
          </a:xfrm>
          <a:prstGeom prst="ellipse">
            <a:avLst/>
          </a:prstGeom>
          <a:solidFill>
            <a:srgbClr val="EC008C"/>
          </a:solidFill>
          <a:ln>
            <a:solidFill>
              <a:srgbClr val="EC0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8" name="Oval 7">
            <a:extLst>
              <a:ext uri="{FF2B5EF4-FFF2-40B4-BE49-F238E27FC236}">
                <a16:creationId xmlns:a16="http://schemas.microsoft.com/office/drawing/2014/main" id="{334D8866-A746-4452-BC0D-42B729C259A0}"/>
              </a:ext>
            </a:extLst>
          </p:cNvPr>
          <p:cNvSpPr/>
          <p:nvPr/>
        </p:nvSpPr>
        <p:spPr>
          <a:xfrm>
            <a:off x="2542928" y="953344"/>
            <a:ext cx="829312" cy="829312"/>
          </a:xfrm>
          <a:prstGeom prst="ellipse">
            <a:avLst/>
          </a:prstGeom>
          <a:solidFill>
            <a:srgbClr val="17298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10" name="Picture 9">
            <a:extLst>
              <a:ext uri="{FF2B5EF4-FFF2-40B4-BE49-F238E27FC236}">
                <a16:creationId xmlns:a16="http://schemas.microsoft.com/office/drawing/2014/main" id="{BAAFEFBD-3898-4ED8-983A-068D023614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704" y="12042577"/>
            <a:ext cx="5629008" cy="1239414"/>
          </a:xfrm>
          <a:prstGeom prst="rect">
            <a:avLst/>
          </a:prstGeom>
        </p:spPr>
      </p:pic>
    </p:spTree>
    <p:extLst>
      <p:ext uri="{BB962C8B-B14F-4D97-AF65-F5344CB8AC3E}">
        <p14:creationId xmlns:p14="http://schemas.microsoft.com/office/powerpoint/2010/main" val="2637379935"/>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BE5FA-BEBB-4862-9C43-D14CCB29FFFA}"/>
              </a:ext>
            </a:extLst>
          </p:cNvPr>
          <p:cNvSpPr>
            <a:spLocks noGrp="1"/>
          </p:cNvSpPr>
          <p:nvPr>
            <p:ph type="title"/>
          </p:nvPr>
        </p:nvSpPr>
        <p:spPr/>
        <p:txBody>
          <a:bodyPr/>
          <a:lstStyle>
            <a:lvl1pPr>
              <a:defRPr>
                <a:solidFill>
                  <a:schemeClr val="tx2"/>
                </a:solidFill>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0D33DF61-D91B-41EB-AE86-A0DBDBFF582B}"/>
              </a:ext>
            </a:extLst>
          </p:cNvPr>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3BE4DDFD-0837-41FA-8FBA-D37B3BB687F1}"/>
              </a:ext>
            </a:extLst>
          </p:cNvPr>
          <p:cNvSpPr>
            <a:spLocks noGrp="1"/>
          </p:cNvSpPr>
          <p:nvPr>
            <p:ph type="dt" sz="half" idx="10"/>
          </p:nvPr>
        </p:nvSpPr>
        <p:spPr/>
        <p:txBody>
          <a:bodyPr/>
          <a:lstStyle>
            <a:lvl1pPr>
              <a:defRPr>
                <a:solidFill>
                  <a:schemeClr val="tx2"/>
                </a:solidFill>
              </a:defRPr>
            </a:lvl1pPr>
          </a:lstStyle>
          <a:p>
            <a:fld id="{3C404475-5ECB-4D36-A4F5-040C1856A096}" type="datetime2">
              <a:rPr lang="en-GB" smtClean="0"/>
              <a:pPr/>
              <a:t>Friday, 24 November 2023</a:t>
            </a:fld>
            <a:endParaRPr lang="en-GB"/>
          </a:p>
        </p:txBody>
      </p:sp>
      <p:sp>
        <p:nvSpPr>
          <p:cNvPr id="5" name="Footer Placeholder 4">
            <a:extLst>
              <a:ext uri="{FF2B5EF4-FFF2-40B4-BE49-F238E27FC236}">
                <a16:creationId xmlns:a16="http://schemas.microsoft.com/office/drawing/2014/main" id="{0A34EAA5-9395-4AA0-96B6-BD23C5245551}"/>
              </a:ext>
            </a:extLst>
          </p:cNvPr>
          <p:cNvSpPr>
            <a:spLocks noGrp="1"/>
          </p:cNvSpPr>
          <p:nvPr>
            <p:ph type="ftr" sz="quarter" idx="11"/>
          </p:nvPr>
        </p:nvSpPr>
        <p:spPr/>
        <p:txBody>
          <a:bodyPr/>
          <a:lstStyle>
            <a:lvl1pPr>
              <a:defRPr>
                <a:solidFill>
                  <a:schemeClr val="tx2"/>
                </a:solidFill>
              </a:defRPr>
            </a:lvl1pPr>
          </a:lstStyle>
          <a:p>
            <a:r>
              <a:rPr lang="en-GB"/>
              <a:t>Footer Goes Here</a:t>
            </a:r>
          </a:p>
        </p:txBody>
      </p:sp>
      <p:sp>
        <p:nvSpPr>
          <p:cNvPr id="6" name="Slide Number Placeholder 5">
            <a:extLst>
              <a:ext uri="{FF2B5EF4-FFF2-40B4-BE49-F238E27FC236}">
                <a16:creationId xmlns:a16="http://schemas.microsoft.com/office/drawing/2014/main" id="{031C2346-9DC9-4EFE-9CC7-58A873883353}"/>
              </a:ext>
            </a:extLst>
          </p:cNvPr>
          <p:cNvSpPr>
            <a:spLocks noGrp="1"/>
          </p:cNvSpPr>
          <p:nvPr>
            <p:ph type="sldNum" sz="quarter" idx="12"/>
          </p:nvPr>
        </p:nvSpPr>
        <p:spPr/>
        <p:txBody>
          <a:bodyPr/>
          <a:lstStyle>
            <a:lvl1pPr>
              <a:defRPr>
                <a:solidFill>
                  <a:schemeClr val="tx2"/>
                </a:solidFill>
              </a:defRPr>
            </a:lvl1pPr>
          </a:lstStyle>
          <a:p>
            <a:pPr marL="0" lvl="0" indent="0" algn="ctr" rtl="0">
              <a:spcBef>
                <a:spcPts val="0"/>
              </a:spcBef>
              <a:spcAft>
                <a:spcPts val="0"/>
              </a:spcAft>
              <a:buNone/>
            </a:pPr>
            <a:fld id="{00000000-1234-1234-1234-123412341234}" type="slidenum">
              <a:rPr lang="en-US" smtClean="0"/>
              <a:t>‹#›</a:t>
            </a:fld>
            <a:endParaRPr lang="en-US" sz="1400">
              <a:latin typeface="Arial"/>
              <a:ea typeface="Arial"/>
              <a:cs typeface="Arial"/>
              <a:sym typeface="Arial"/>
            </a:endParaRPr>
          </a:p>
        </p:txBody>
      </p:sp>
    </p:spTree>
    <p:extLst>
      <p:ext uri="{BB962C8B-B14F-4D97-AF65-F5344CB8AC3E}">
        <p14:creationId xmlns:p14="http://schemas.microsoft.com/office/powerpoint/2010/main" val="391032883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9FE78-1071-43B4-8733-6DC694827A7B}"/>
              </a:ext>
            </a:extLst>
          </p:cNvPr>
          <p:cNvSpPr>
            <a:spLocks noGrp="1"/>
          </p:cNvSpPr>
          <p:nvPr>
            <p:ph type="title"/>
          </p:nvPr>
        </p:nvSpPr>
        <p:spPr/>
        <p:txBody>
          <a:bodyPr/>
          <a:lstStyle>
            <a:lvl1pPr>
              <a:defRPr>
                <a:solidFill>
                  <a:schemeClr val="tx2"/>
                </a:solidFill>
              </a:defRPr>
            </a:lvl1pPr>
          </a:lstStyle>
          <a:p>
            <a:r>
              <a:rPr lang="en-GB"/>
              <a:t>Click to edit Master title style</a:t>
            </a:r>
          </a:p>
        </p:txBody>
      </p:sp>
      <p:sp>
        <p:nvSpPr>
          <p:cNvPr id="3" name="Content Placeholder 2">
            <a:extLst>
              <a:ext uri="{FF2B5EF4-FFF2-40B4-BE49-F238E27FC236}">
                <a16:creationId xmlns:a16="http://schemas.microsoft.com/office/drawing/2014/main" id="{EDFA8F19-6500-41F2-994F-0C0B8A75580F}"/>
              </a:ext>
            </a:extLst>
          </p:cNvPr>
          <p:cNvSpPr>
            <a:spLocks noGrp="1"/>
          </p:cNvSpPr>
          <p:nvPr>
            <p:ph sz="half" idx="1"/>
          </p:nvPr>
        </p:nvSpPr>
        <p:spPr>
          <a:xfrm>
            <a:off x="1676400" y="3545633"/>
            <a:ext cx="10363200" cy="3216265"/>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190A2526-AD2C-4E41-84D3-99AAD9431F23}"/>
              </a:ext>
            </a:extLst>
          </p:cNvPr>
          <p:cNvSpPr>
            <a:spLocks noGrp="1"/>
          </p:cNvSpPr>
          <p:nvPr>
            <p:ph sz="half" idx="2"/>
          </p:nvPr>
        </p:nvSpPr>
        <p:spPr>
          <a:xfrm>
            <a:off x="12344400" y="3545633"/>
            <a:ext cx="10363200" cy="3216265"/>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E0968D63-4560-490A-8851-3FAE68CDC0F5}"/>
              </a:ext>
            </a:extLst>
          </p:cNvPr>
          <p:cNvSpPr>
            <a:spLocks noGrp="1"/>
          </p:cNvSpPr>
          <p:nvPr>
            <p:ph type="dt" sz="half" idx="10"/>
          </p:nvPr>
        </p:nvSpPr>
        <p:spPr/>
        <p:txBody>
          <a:bodyPr/>
          <a:lstStyle>
            <a:lvl1pPr>
              <a:defRPr>
                <a:solidFill>
                  <a:schemeClr val="tx2"/>
                </a:solidFill>
              </a:defRPr>
            </a:lvl1pPr>
          </a:lstStyle>
          <a:p>
            <a:fld id="{09FCC7DF-DE0D-449C-BEB8-BE8530498216}" type="datetime2">
              <a:rPr lang="en-GB" smtClean="0"/>
              <a:pPr/>
              <a:t>Friday, 24 November 2023</a:t>
            </a:fld>
            <a:endParaRPr lang="en-GB"/>
          </a:p>
        </p:txBody>
      </p:sp>
      <p:sp>
        <p:nvSpPr>
          <p:cNvPr id="6" name="Footer Placeholder 5">
            <a:extLst>
              <a:ext uri="{FF2B5EF4-FFF2-40B4-BE49-F238E27FC236}">
                <a16:creationId xmlns:a16="http://schemas.microsoft.com/office/drawing/2014/main" id="{CF4C26FF-ADB8-40BD-B16C-6FD03308EF3E}"/>
              </a:ext>
            </a:extLst>
          </p:cNvPr>
          <p:cNvSpPr>
            <a:spLocks noGrp="1"/>
          </p:cNvSpPr>
          <p:nvPr>
            <p:ph type="ftr" sz="quarter" idx="11"/>
          </p:nvPr>
        </p:nvSpPr>
        <p:spPr/>
        <p:txBody>
          <a:bodyPr/>
          <a:lstStyle>
            <a:lvl1pPr>
              <a:defRPr>
                <a:solidFill>
                  <a:schemeClr val="tx2"/>
                </a:solidFill>
              </a:defRPr>
            </a:lvl1pPr>
          </a:lstStyle>
          <a:p>
            <a:r>
              <a:rPr lang="en-GB"/>
              <a:t>Footer Goes Here</a:t>
            </a:r>
          </a:p>
        </p:txBody>
      </p:sp>
      <p:sp>
        <p:nvSpPr>
          <p:cNvPr id="7" name="Slide Number Placeholder 6">
            <a:extLst>
              <a:ext uri="{FF2B5EF4-FFF2-40B4-BE49-F238E27FC236}">
                <a16:creationId xmlns:a16="http://schemas.microsoft.com/office/drawing/2014/main" id="{4633D376-5FFC-4424-BA90-E81E512C965B}"/>
              </a:ext>
            </a:extLst>
          </p:cNvPr>
          <p:cNvSpPr>
            <a:spLocks noGrp="1"/>
          </p:cNvSpPr>
          <p:nvPr>
            <p:ph type="sldNum" sz="quarter" idx="12"/>
          </p:nvPr>
        </p:nvSpPr>
        <p:spPr/>
        <p:txBody>
          <a:bodyPr/>
          <a:lstStyle>
            <a:lvl1pPr>
              <a:defRPr>
                <a:solidFill>
                  <a:schemeClr val="tx2"/>
                </a:solidFill>
              </a:defRPr>
            </a:lvl1pPr>
          </a:lstStyle>
          <a:p>
            <a:pPr marL="0" lvl="0" indent="0" algn="ctr" rtl="0">
              <a:spcBef>
                <a:spcPts val="0"/>
              </a:spcBef>
              <a:spcAft>
                <a:spcPts val="0"/>
              </a:spcAft>
              <a:buNone/>
            </a:pPr>
            <a:fld id="{00000000-1234-1234-1234-123412341234}" type="slidenum">
              <a:rPr lang="en-US" smtClean="0"/>
              <a:t>‹#›</a:t>
            </a:fld>
            <a:endParaRPr lang="en-US" sz="1400">
              <a:latin typeface="Arial"/>
              <a:ea typeface="Arial"/>
              <a:cs typeface="Arial"/>
              <a:sym typeface="Arial"/>
            </a:endParaRPr>
          </a:p>
        </p:txBody>
      </p:sp>
    </p:spTree>
    <p:extLst>
      <p:ext uri="{BB962C8B-B14F-4D97-AF65-F5344CB8AC3E}">
        <p14:creationId xmlns:p14="http://schemas.microsoft.com/office/powerpoint/2010/main" val="1246781212"/>
      </p:ext>
    </p:extLst>
  </p:cSld>
  <p:clrMapOvr>
    <a:masterClrMapping/>
  </p:clrMapOvr>
  <p:hf sldNum="0" hdr="0" ftr="0" dt="0"/>
  <p:extLst>
    <p:ext uri="{DCECCB84-F9BA-43D5-87BE-67443E8EF086}">
      <p15:sldGuideLst xmlns:p15="http://schemas.microsoft.com/office/powerpoint/2012/main">
        <p15:guide id="1" pos="3795">
          <p15:clr>
            <a:srgbClr val="FBAE40"/>
          </p15:clr>
        </p15:guide>
        <p15:guide id="2" pos="388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33BF9-E686-45D8-9BA8-4838328FAE1E}"/>
              </a:ext>
            </a:extLst>
          </p:cNvPr>
          <p:cNvSpPr>
            <a:spLocks noGrp="1"/>
          </p:cNvSpPr>
          <p:nvPr>
            <p:ph type="title"/>
          </p:nvPr>
        </p:nvSpPr>
        <p:spPr/>
        <p:txBody>
          <a:bodyPr/>
          <a:lstStyle>
            <a:lvl1pPr>
              <a:defRPr>
                <a:solidFill>
                  <a:schemeClr val="tx2"/>
                </a:solidFill>
              </a:defRPr>
            </a:lvl1pPr>
          </a:lstStyle>
          <a:p>
            <a:r>
              <a:rPr lang="en-GB"/>
              <a:t>Click to edit Master title style</a:t>
            </a:r>
            <a:endParaRPr lang="en-GB" dirty="0"/>
          </a:p>
        </p:txBody>
      </p:sp>
      <p:sp>
        <p:nvSpPr>
          <p:cNvPr id="3" name="Date Placeholder 2">
            <a:extLst>
              <a:ext uri="{FF2B5EF4-FFF2-40B4-BE49-F238E27FC236}">
                <a16:creationId xmlns:a16="http://schemas.microsoft.com/office/drawing/2014/main" id="{FD1EE3A2-B671-440F-82DD-2CC2477DB0F7}"/>
              </a:ext>
            </a:extLst>
          </p:cNvPr>
          <p:cNvSpPr>
            <a:spLocks noGrp="1"/>
          </p:cNvSpPr>
          <p:nvPr>
            <p:ph type="dt" sz="half" idx="10"/>
          </p:nvPr>
        </p:nvSpPr>
        <p:spPr/>
        <p:txBody>
          <a:bodyPr/>
          <a:lstStyle/>
          <a:p>
            <a:fld id="{D4F71593-4DB0-4D81-8C54-FC3441CD6A31}" type="datetime2">
              <a:rPr lang="en-GB" smtClean="0"/>
              <a:t>Friday, 24 November 2023</a:t>
            </a:fld>
            <a:endParaRPr lang="en-GB"/>
          </a:p>
        </p:txBody>
      </p:sp>
      <p:sp>
        <p:nvSpPr>
          <p:cNvPr id="4" name="Footer Placeholder 3">
            <a:extLst>
              <a:ext uri="{FF2B5EF4-FFF2-40B4-BE49-F238E27FC236}">
                <a16:creationId xmlns:a16="http://schemas.microsoft.com/office/drawing/2014/main" id="{AD45F141-88CC-4C9B-BCBF-9411DD6B735F}"/>
              </a:ext>
            </a:extLst>
          </p:cNvPr>
          <p:cNvSpPr>
            <a:spLocks noGrp="1"/>
          </p:cNvSpPr>
          <p:nvPr>
            <p:ph type="ftr" sz="quarter" idx="11"/>
          </p:nvPr>
        </p:nvSpPr>
        <p:spPr/>
        <p:txBody>
          <a:bodyPr/>
          <a:lstStyle/>
          <a:p>
            <a:r>
              <a:rPr lang="en-GB"/>
              <a:t>Footer Goes Here</a:t>
            </a:r>
          </a:p>
        </p:txBody>
      </p:sp>
      <p:sp>
        <p:nvSpPr>
          <p:cNvPr id="5" name="Slide Number Placeholder 4">
            <a:extLst>
              <a:ext uri="{FF2B5EF4-FFF2-40B4-BE49-F238E27FC236}">
                <a16:creationId xmlns:a16="http://schemas.microsoft.com/office/drawing/2014/main" id="{0951594B-2BB0-4059-A8A9-F6D669354563}"/>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sz="1400">
              <a:latin typeface="Arial"/>
              <a:ea typeface="Arial"/>
              <a:cs typeface="Arial"/>
              <a:sym typeface="Arial"/>
            </a:endParaRPr>
          </a:p>
        </p:txBody>
      </p:sp>
    </p:spTree>
    <p:extLst>
      <p:ext uri="{BB962C8B-B14F-4D97-AF65-F5344CB8AC3E}">
        <p14:creationId xmlns:p14="http://schemas.microsoft.com/office/powerpoint/2010/main" val="1471343691"/>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D4886D-F66E-4DA4-B896-2DD5F023B34E}"/>
              </a:ext>
            </a:extLst>
          </p:cNvPr>
          <p:cNvSpPr>
            <a:spLocks noGrp="1"/>
          </p:cNvSpPr>
          <p:nvPr>
            <p:ph type="dt" sz="half" idx="10"/>
          </p:nvPr>
        </p:nvSpPr>
        <p:spPr>
          <a:xfrm>
            <a:off x="1679576" y="12660451"/>
            <a:ext cx="10512000" cy="246222"/>
          </a:xfrm>
        </p:spPr>
        <p:txBody>
          <a:bodyPr/>
          <a:lstStyle/>
          <a:p>
            <a:fld id="{A97DCDC8-AA34-4254-B0FC-746FEFC2CCD2}" type="datetime2">
              <a:rPr lang="en-GB" smtClean="0"/>
              <a:t>Friday, 24 November 2023</a:t>
            </a:fld>
            <a:endParaRPr lang="en-GB"/>
          </a:p>
        </p:txBody>
      </p:sp>
      <p:sp>
        <p:nvSpPr>
          <p:cNvPr id="3" name="Footer Placeholder 2">
            <a:extLst>
              <a:ext uri="{FF2B5EF4-FFF2-40B4-BE49-F238E27FC236}">
                <a16:creationId xmlns:a16="http://schemas.microsoft.com/office/drawing/2014/main" id="{6CCFCCD3-B48C-4476-9A97-D76934AFE9F8}"/>
              </a:ext>
            </a:extLst>
          </p:cNvPr>
          <p:cNvSpPr>
            <a:spLocks noGrp="1"/>
          </p:cNvSpPr>
          <p:nvPr>
            <p:ph type="ftr" sz="quarter" idx="11"/>
          </p:nvPr>
        </p:nvSpPr>
        <p:spPr>
          <a:xfrm>
            <a:off x="1679576" y="13050689"/>
            <a:ext cx="10512424" cy="246222"/>
          </a:xfrm>
        </p:spPr>
        <p:txBody>
          <a:bodyPr/>
          <a:lstStyle/>
          <a:p>
            <a:r>
              <a:rPr lang="en-GB"/>
              <a:t>Footer Goes Here</a:t>
            </a:r>
          </a:p>
        </p:txBody>
      </p:sp>
      <p:sp>
        <p:nvSpPr>
          <p:cNvPr id="4" name="Slide Number Placeholder 3">
            <a:extLst>
              <a:ext uri="{FF2B5EF4-FFF2-40B4-BE49-F238E27FC236}">
                <a16:creationId xmlns:a16="http://schemas.microsoft.com/office/drawing/2014/main" id="{4B74CFAE-D0C0-468C-98D4-B14C14C4E676}"/>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228448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with Logo">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056096-ABC1-404A-9892-9E48F602CB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6656" y="12042577"/>
            <a:ext cx="5629008" cy="1239414"/>
          </a:xfrm>
          <a:prstGeom prst="rect">
            <a:avLst/>
          </a:prstGeom>
        </p:spPr>
      </p:pic>
    </p:spTree>
    <p:extLst>
      <p:ext uri="{BB962C8B-B14F-4D97-AF65-F5344CB8AC3E}">
        <p14:creationId xmlns:p14="http://schemas.microsoft.com/office/powerpoint/2010/main" val="4206900492"/>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wo Column White">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sz="1400">
              <a:latin typeface="Arial"/>
              <a:ea typeface="Arial"/>
              <a:cs typeface="Arial"/>
              <a:sym typeface="Arial"/>
            </a:endParaRPr>
          </a:p>
        </p:txBody>
      </p:sp>
      <p:sp>
        <p:nvSpPr>
          <p:cNvPr id="7" name="Content Placeholder 6"/>
          <p:cNvSpPr>
            <a:spLocks noGrp="1"/>
          </p:cNvSpPr>
          <p:nvPr>
            <p:ph sz="quarter" idx="13"/>
          </p:nvPr>
        </p:nvSpPr>
        <p:spPr>
          <a:xfrm>
            <a:off x="1683283" y="3524753"/>
            <a:ext cx="10143106" cy="3216266"/>
          </a:xfrm>
        </p:spPr>
        <p:txBody>
          <a:bodyPr/>
          <a:lstStyle>
            <a:lvl1pPr>
              <a:defRPr>
                <a:solidFill>
                  <a:schemeClr val="tx1"/>
                </a:solidFill>
              </a:defRPr>
            </a:lvl1pPr>
            <a:lvl2pPr marL="648882" indent="-648882">
              <a:buFont typeface="Arial" panose="020B0604020202020204" pitchFamily="34" charset="0"/>
              <a:buChar char="•"/>
              <a:defRPr>
                <a:solidFill>
                  <a:schemeClr val="tx1"/>
                </a:solidFill>
              </a:defRPr>
            </a:lvl2pPr>
            <a:lvl3pPr marL="1301602" indent="-652720">
              <a:buFont typeface="Arial" panose="020B0604020202020204" pitchFamily="34" charset="0"/>
              <a:buChar char="•"/>
              <a:defRPr>
                <a:solidFill>
                  <a:schemeClr val="tx1"/>
                </a:solidFill>
              </a:defRPr>
            </a:lvl3pPr>
            <a:lvl4pPr marL="1950480" indent="-648882">
              <a:buFont typeface="Arial" panose="020B0604020202020204" pitchFamily="34" charset="0"/>
              <a:buChar char="•"/>
              <a:defRPr>
                <a:solidFill>
                  <a:schemeClr val="tx1"/>
                </a:solidFill>
              </a:defRPr>
            </a:lvl4pPr>
            <a:lvl5pPr marL="2603200" indent="-652720">
              <a:buFont typeface="Arial" panose="020B0604020202020204" pitchFamily="34" charset="0"/>
              <a:buChar cha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Content Placeholder 8"/>
          <p:cNvSpPr>
            <a:spLocks noGrp="1"/>
          </p:cNvSpPr>
          <p:nvPr>
            <p:ph sz="quarter" idx="14" hasCustomPrompt="1"/>
          </p:nvPr>
        </p:nvSpPr>
        <p:spPr>
          <a:xfrm>
            <a:off x="12557621" y="3524753"/>
            <a:ext cx="10143106" cy="3216266"/>
          </a:xfrm>
        </p:spPr>
        <p:txBody>
          <a:bodyPr/>
          <a:lstStyle>
            <a:lvl1pPr>
              <a:defRPr>
                <a:solidFill>
                  <a:schemeClr val="tx1"/>
                </a:solidFill>
              </a:defRPr>
            </a:lvl1pPr>
            <a:lvl2pPr marL="648882" indent="-648882">
              <a:buFont typeface="Arial" panose="020B0604020202020204" pitchFamily="34" charset="0"/>
              <a:buChar char="•"/>
              <a:defRPr>
                <a:solidFill>
                  <a:schemeClr val="tx1"/>
                </a:solidFill>
              </a:defRPr>
            </a:lvl2pPr>
            <a:lvl3pPr marL="1301602" indent="-652720">
              <a:buFont typeface="Arial" panose="020B0604020202020204" pitchFamily="34" charset="0"/>
              <a:buChar char="•"/>
              <a:defRPr>
                <a:solidFill>
                  <a:schemeClr val="tx1"/>
                </a:solidFill>
              </a:defRPr>
            </a:lvl3pPr>
            <a:lvl4pPr marL="1950480" indent="-648882">
              <a:buFont typeface="Arial" panose="020B0604020202020204" pitchFamily="34" charset="0"/>
              <a:buChar char="•"/>
              <a:defRPr>
                <a:solidFill>
                  <a:schemeClr val="tx1"/>
                </a:solidFill>
              </a:defRPr>
            </a:lvl4pPr>
            <a:lvl5pPr marL="2603200" indent="-652720">
              <a:buFont typeface="Arial" panose="020B0604020202020204" pitchFamily="34" charset="0"/>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64935315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 option 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7584000" y="4553744"/>
            <a:ext cx="9216000" cy="4176464"/>
          </a:xfrm>
          <a:prstGeom prst="rect">
            <a:avLst/>
          </a:prstGeom>
          <a:ln>
            <a:noFill/>
          </a:ln>
        </p:spPr>
        <p:txBody>
          <a:bodyPr bIns="0" anchor="ctr" anchorCtr="0">
            <a:no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7584000" y="9266783"/>
            <a:ext cx="9216000" cy="615554"/>
          </a:xfrm>
        </p:spPr>
        <p:txBody>
          <a:bodyPr/>
          <a:lstStyle>
            <a:lvl1pPr marL="0" indent="0" algn="ctr">
              <a:buNone/>
              <a:defRPr sz="4000">
                <a:solidFill>
                  <a:schemeClr val="tx2"/>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5D9CB002-D45B-4635-A81B-DEACB25146DD}"/>
              </a:ext>
            </a:extLst>
          </p:cNvPr>
          <p:cNvSpPr/>
          <p:nvPr/>
        </p:nvSpPr>
        <p:spPr>
          <a:xfrm>
            <a:off x="18960752" y="10170368"/>
            <a:ext cx="4896544" cy="3024336"/>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8" name="TextBox 7">
            <a:extLst>
              <a:ext uri="{FF2B5EF4-FFF2-40B4-BE49-F238E27FC236}">
                <a16:creationId xmlns:a16="http://schemas.microsoft.com/office/drawing/2014/main" id="{DE2ACE78-9094-4BAB-88B0-2409CB7F7313}"/>
              </a:ext>
            </a:extLst>
          </p:cNvPr>
          <p:cNvSpPr txBox="1"/>
          <p:nvPr/>
        </p:nvSpPr>
        <p:spPr>
          <a:xfrm>
            <a:off x="17808624" y="12906672"/>
            <a:ext cx="6058248" cy="492443"/>
          </a:xfrm>
          <a:prstGeom prst="rect">
            <a:avLst/>
          </a:prstGeom>
          <a:noFill/>
        </p:spPr>
        <p:txBody>
          <a:bodyPr wrap="square" rtlCol="0">
            <a:spAutoFit/>
          </a:bodyPr>
          <a:lstStyle/>
          <a:p>
            <a:r>
              <a:rPr lang="en-GB" sz="2600" dirty="0">
                <a:solidFill>
                  <a:schemeClr val="bg1"/>
                </a:solidFill>
                <a:latin typeface="Calibri" panose="020F0502020204030204" pitchFamily="34" charset="0"/>
                <a:cs typeface="Andalus" panose="02020603050405020304" pitchFamily="18" charset="-78"/>
              </a:rPr>
              <a:t>Together we will beat cancer </a:t>
            </a:r>
          </a:p>
        </p:txBody>
      </p:sp>
      <p:pic>
        <p:nvPicPr>
          <p:cNvPr id="7" name="Picture 6">
            <a:extLst>
              <a:ext uri="{FF2B5EF4-FFF2-40B4-BE49-F238E27FC236}">
                <a16:creationId xmlns:a16="http://schemas.microsoft.com/office/drawing/2014/main" id="{D5312D3E-807A-4A52-A8B7-5C9E772107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90198" y="11466512"/>
            <a:ext cx="5904656" cy="1302332"/>
          </a:xfrm>
          <a:prstGeom prst="rect">
            <a:avLst/>
          </a:prstGeom>
        </p:spPr>
      </p:pic>
    </p:spTree>
    <p:extLst>
      <p:ext uri="{BB962C8B-B14F-4D97-AF65-F5344CB8AC3E}">
        <p14:creationId xmlns:p14="http://schemas.microsoft.com/office/powerpoint/2010/main" val="2742009972"/>
      </p:ext>
    </p:extLst>
  </p:cSld>
  <p:clrMapOvr>
    <a:masterClrMapping/>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losing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997D0358-D1A5-4615-A65D-68C0B35BE606}"/>
              </a:ext>
            </a:extLst>
          </p:cNvPr>
          <p:cNvSpPr>
            <a:spLocks noGrp="1"/>
          </p:cNvSpPr>
          <p:nvPr>
            <p:ph type="pic" sz="quarter" idx="10"/>
          </p:nvPr>
        </p:nvSpPr>
        <p:spPr>
          <a:xfrm>
            <a:off x="14544891" y="0"/>
            <a:ext cx="9839110"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6" name="Title 1">
            <a:extLst>
              <a:ext uri="{FF2B5EF4-FFF2-40B4-BE49-F238E27FC236}">
                <a16:creationId xmlns:a16="http://schemas.microsoft.com/office/drawing/2014/main" id="{13936653-3080-447B-B85A-CA4AC2D8E173}"/>
              </a:ext>
            </a:extLst>
          </p:cNvPr>
          <p:cNvSpPr>
            <a:spLocks noGrp="1"/>
          </p:cNvSpPr>
          <p:nvPr>
            <p:ph type="ctrTitle"/>
          </p:nvPr>
        </p:nvSpPr>
        <p:spPr>
          <a:xfrm>
            <a:off x="1678832" y="3689648"/>
            <a:ext cx="10944000" cy="4176464"/>
          </a:xfrm>
          <a:prstGeom prst="rect">
            <a:avLst/>
          </a:prstGeom>
          <a:ln>
            <a:noFill/>
          </a:ln>
        </p:spPr>
        <p:txBody>
          <a:bodyPr bIns="0" anchor="ctr" anchorCtr="0">
            <a:no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7" name="Rectangle 6">
            <a:extLst>
              <a:ext uri="{FF2B5EF4-FFF2-40B4-BE49-F238E27FC236}">
                <a16:creationId xmlns:a16="http://schemas.microsoft.com/office/drawing/2014/main" id="{1B083680-74B4-4455-AFC5-36F2C960F739}"/>
              </a:ext>
            </a:extLst>
          </p:cNvPr>
          <p:cNvSpPr/>
          <p:nvPr/>
        </p:nvSpPr>
        <p:spPr>
          <a:xfrm>
            <a:off x="670720" y="10069984"/>
            <a:ext cx="4896544" cy="3412752"/>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8">
            <a:extLst>
              <a:ext uri="{FF2B5EF4-FFF2-40B4-BE49-F238E27FC236}">
                <a16:creationId xmlns:a16="http://schemas.microsoft.com/office/drawing/2014/main" id="{344253DF-1ABC-4174-A75F-C3973F2D57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88" y="11952718"/>
            <a:ext cx="5904656" cy="1302332"/>
          </a:xfrm>
          <a:prstGeom prst="rect">
            <a:avLst/>
          </a:prstGeom>
        </p:spPr>
      </p:pic>
    </p:spTree>
    <p:extLst>
      <p:ext uri="{BB962C8B-B14F-4D97-AF65-F5344CB8AC3E}">
        <p14:creationId xmlns:p14="http://schemas.microsoft.com/office/powerpoint/2010/main" val="2236538997"/>
      </p:ext>
    </p:extLst>
  </p:cSld>
  <p:clrMapOvr>
    <a:masterClrMapping/>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body" idx="1"/>
          </p:nvPr>
        </p:nvSpPr>
        <p:spPr>
          <a:xfrm>
            <a:off x="1201340" y="11859862"/>
            <a:ext cx="21971003"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3600"/>
              <a:buFont typeface="Helvetica Neue"/>
              <a:buNone/>
              <a:defRPr sz="36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1" name="Google Shape;11;p2"/>
          <p:cNvSpPr txBox="1">
            <a:spLocks noGrp="1"/>
          </p:cNvSpPr>
          <p:nvPr>
            <p:ph type="title"/>
          </p:nvPr>
        </p:nvSpPr>
        <p:spPr>
          <a:xfrm>
            <a:off x="1206496" y="2574991"/>
            <a:ext cx="21971004" cy="4648201"/>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000000"/>
              </a:buClr>
              <a:buSzPts val="11600"/>
              <a:buFont typeface="Helvetica Neue"/>
              <a:buNone/>
              <a:defRPr sz="116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12" name="Google Shape;12;p2"/>
          <p:cNvSpPr txBox="1">
            <a:spLocks noGrp="1"/>
          </p:cNvSpPr>
          <p:nvPr>
            <p:ph type="body" idx="2"/>
          </p:nvPr>
        </p:nvSpPr>
        <p:spPr>
          <a:xfrm>
            <a:off x="1201342" y="7223190"/>
            <a:ext cx="21971001" cy="1905001"/>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228600" algn="l">
              <a:lnSpc>
                <a:spcPct val="100000"/>
              </a:lnSpc>
              <a:spcBef>
                <a:spcPts val="0"/>
              </a:spcBef>
              <a:spcAft>
                <a:spcPts val="0"/>
              </a:spcAft>
              <a:buClr>
                <a:srgbClr val="000000"/>
              </a:buClr>
              <a:buSzPts val="5500"/>
              <a:buFont typeface="Helvetica Neue"/>
              <a:buNone/>
              <a:defRPr sz="5500" b="1"/>
            </a:lvl2pPr>
            <a:lvl3pPr marL="1371600" lvl="2" indent="-228600" algn="l">
              <a:lnSpc>
                <a:spcPct val="100000"/>
              </a:lnSpc>
              <a:spcBef>
                <a:spcPts val="0"/>
              </a:spcBef>
              <a:spcAft>
                <a:spcPts val="0"/>
              </a:spcAft>
              <a:buClr>
                <a:srgbClr val="000000"/>
              </a:buClr>
              <a:buSzPts val="5500"/>
              <a:buFont typeface="Helvetica Neue"/>
              <a:buNone/>
              <a:defRPr sz="5500" b="1"/>
            </a:lvl3pPr>
            <a:lvl4pPr marL="1828800" lvl="3" indent="-228600" algn="l">
              <a:lnSpc>
                <a:spcPct val="100000"/>
              </a:lnSpc>
              <a:spcBef>
                <a:spcPts val="0"/>
              </a:spcBef>
              <a:spcAft>
                <a:spcPts val="0"/>
              </a:spcAft>
              <a:buClr>
                <a:srgbClr val="000000"/>
              </a:buClr>
              <a:buSzPts val="5500"/>
              <a:buFont typeface="Helvetica Neue"/>
              <a:buNone/>
              <a:defRPr sz="5500" b="1"/>
            </a:lvl4pPr>
            <a:lvl5pPr marL="2286000" lvl="4" indent="-228600" algn="l">
              <a:lnSpc>
                <a:spcPct val="100000"/>
              </a:lnSpc>
              <a:spcBef>
                <a:spcPts val="0"/>
              </a:spcBef>
              <a:spcAft>
                <a:spcPts val="0"/>
              </a:spcAft>
              <a:buClr>
                <a:srgbClr val="000000"/>
              </a:buClr>
              <a:buSzPts val="5500"/>
              <a:buFont typeface="Helvetica Neue"/>
              <a:buNone/>
              <a:defRPr sz="5500" b="1"/>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3" name="Google Shape;13;p2"/>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8113233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Title &amp; Bullets" type="tx">
  <p:cSld name="Title &amp; Bullets">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16" name="Google Shape;16;p3"/>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7" name="Google Shape;17;p3"/>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369189" algn="l">
              <a:lnSpc>
                <a:spcPct val="90000"/>
              </a:lnSpc>
              <a:spcBef>
                <a:spcPts val="4500"/>
              </a:spcBef>
              <a:spcAft>
                <a:spcPts val="0"/>
              </a:spcAft>
              <a:buClr>
                <a:srgbClr val="000000"/>
              </a:buClr>
              <a:buSzPts val="2214"/>
              <a:buChar char="•"/>
              <a:defRPr/>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8" name="Google Shape;18;p3"/>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6581823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p>
        </p:txBody>
      </p:sp>
      <p:sp>
        <p:nvSpPr>
          <p:cNvPr id="3" name="Content Placeholder 2"/>
          <p:cNvSpPr>
            <a:spLocks noGrp="1"/>
          </p:cNvSpPr>
          <p:nvPr>
            <p:ph sz="half" idx="1"/>
          </p:nvPr>
        </p:nvSpPr>
        <p:spPr>
          <a:xfrm>
            <a:off x="1219200" y="3454403"/>
            <a:ext cx="10160000" cy="8229598"/>
          </a:xfrm>
        </p:spPr>
        <p:txBody>
          <a:bodyPr/>
          <a:lstStyle>
            <a:lvl1pPr>
              <a:defRPr sz="4800"/>
            </a:lvl1pPr>
            <a:lvl2pPr>
              <a:defRPr sz="4000"/>
            </a:lvl2pPr>
            <a:lvl3pPr>
              <a:defRPr sz="4000"/>
            </a:lvl3pPr>
            <a:lvl4pPr>
              <a:defRPr sz="3200"/>
            </a:lvl4pPr>
            <a:lvl5pPr>
              <a:defRPr sz="3200"/>
            </a:lvl5pPr>
            <a:lvl6pPr>
              <a:defRPr sz="3600"/>
            </a:lvl6pPr>
            <a:lvl7pPr>
              <a:defRPr sz="3600"/>
            </a:lvl7pPr>
            <a:lvl8pPr>
              <a:defRPr sz="3600"/>
            </a:lvl8pPr>
            <a:lvl9pPr>
              <a:defRPr sz="3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Date Placeholder 3"/>
          <p:cNvSpPr>
            <a:spLocks noGrp="1"/>
          </p:cNvSpPr>
          <p:nvPr>
            <p:ph type="dt" sz="half" idx="10"/>
          </p:nvPr>
        </p:nvSpPr>
        <p:spPr>
          <a:xfrm>
            <a:off x="2235200" y="12293600"/>
            <a:ext cx="9956800" cy="355600"/>
          </a:xfrm>
          <a:prstGeom prst="rect">
            <a:avLst/>
          </a:prstGeom>
        </p:spPr>
        <p:txBody>
          <a:bodyPr vert="horz" lIns="0" tIns="0" rIns="0" bIns="0" rtlCol="0" anchor="t" anchorCtr="0"/>
          <a:lstStyle>
            <a:lvl1pPr algn="l">
              <a:defRPr sz="2000">
                <a:solidFill>
                  <a:schemeClr val="accent6"/>
                </a:solidFill>
              </a:defRPr>
            </a:lvl1pPr>
          </a:lstStyle>
          <a:p>
            <a:fld id="{750CEE6D-10F8-E84E-B244-45BE4C072FAD}" type="datetime2">
              <a:rPr lang="en-GB" smtClean="0"/>
              <a:t>Friday, 24 November 2023</a:t>
            </a:fld>
            <a:endParaRPr lang="en-GB" dirty="0"/>
          </a:p>
        </p:txBody>
      </p:sp>
      <p:sp>
        <p:nvSpPr>
          <p:cNvPr id="15" name="Footer Placeholder 4"/>
          <p:cNvSpPr>
            <a:spLocks noGrp="1"/>
          </p:cNvSpPr>
          <p:nvPr>
            <p:ph type="ftr" sz="quarter" idx="3"/>
          </p:nvPr>
        </p:nvSpPr>
        <p:spPr>
          <a:xfrm>
            <a:off x="2235201" y="12649198"/>
            <a:ext cx="9956802" cy="762000"/>
          </a:xfrm>
          <a:prstGeom prst="rect">
            <a:avLst/>
          </a:prstGeom>
        </p:spPr>
        <p:txBody>
          <a:bodyPr vert="horz" lIns="0" tIns="0" rIns="0" bIns="0" rtlCol="0" anchor="t" anchorCtr="0"/>
          <a:lstStyle>
            <a:lvl1pPr algn="l">
              <a:defRPr sz="2000">
                <a:solidFill>
                  <a:schemeClr val="tx1"/>
                </a:solidFill>
              </a:defRPr>
            </a:lvl1pPr>
          </a:lstStyle>
          <a:p>
            <a:r>
              <a:rPr lang="en-US"/>
              <a:t>View &lt;Headers and Footers&gt; to alter this text</a:t>
            </a:r>
            <a:endParaRPr lang="en-GB" dirty="0"/>
          </a:p>
        </p:txBody>
      </p:sp>
      <p:sp>
        <p:nvSpPr>
          <p:cNvPr id="16" name="Slide Number Placeholder 5"/>
          <p:cNvSpPr>
            <a:spLocks noGrp="1"/>
          </p:cNvSpPr>
          <p:nvPr>
            <p:ph type="sldNum" sz="quarter" idx="4"/>
          </p:nvPr>
        </p:nvSpPr>
        <p:spPr>
          <a:xfrm>
            <a:off x="15456363" y="12330608"/>
            <a:ext cx="677334" cy="307777"/>
          </a:xfrm>
          <a:prstGeom prst="rect">
            <a:avLst/>
          </a:prstGeom>
        </p:spPr>
        <p:txBody>
          <a:bodyPr vert="horz" lIns="0" tIns="0" rIns="0" bIns="0" rtlCol="0" anchor="t" anchorCtr="0"/>
          <a:lstStyle>
            <a:lvl1pPr algn="l">
              <a:defRPr sz="2000">
                <a:solidFill>
                  <a:srgbClr val="5D5C5C"/>
                </a:solidFill>
              </a:defRPr>
            </a:lvl1pPr>
          </a:lstStyle>
          <a:p>
            <a:fld id="{C231324C-4752-C242-8156-5E21DB4253A5}" type="slidenum">
              <a:rPr lang="en-GB" smtClean="0"/>
              <a:pPr/>
              <a:t>‹#›</a:t>
            </a:fld>
            <a:endParaRPr lang="en-GB" dirty="0"/>
          </a:p>
        </p:txBody>
      </p:sp>
      <p:sp>
        <p:nvSpPr>
          <p:cNvPr id="9" name="Content Placeholder 2"/>
          <p:cNvSpPr>
            <a:spLocks noGrp="1"/>
          </p:cNvSpPr>
          <p:nvPr>
            <p:ph sz="half" idx="11"/>
          </p:nvPr>
        </p:nvSpPr>
        <p:spPr>
          <a:xfrm>
            <a:off x="12192000" y="3454403"/>
            <a:ext cx="10972800" cy="8229598"/>
          </a:xfrm>
        </p:spPr>
        <p:txBody>
          <a:bodyPr/>
          <a:lstStyle>
            <a:lvl1pPr>
              <a:defRPr sz="4800"/>
            </a:lvl1pPr>
            <a:lvl2pPr>
              <a:defRPr sz="4000"/>
            </a:lvl2pPr>
            <a:lvl3pPr>
              <a:defRPr sz="4000"/>
            </a:lvl3pPr>
            <a:lvl4pPr>
              <a:defRPr sz="3200"/>
            </a:lvl4pPr>
            <a:lvl5pPr>
              <a:defRPr sz="3200"/>
            </a:lvl5pPr>
            <a:lvl6pPr>
              <a:defRPr sz="3600"/>
            </a:lvl6pPr>
            <a:lvl7pPr>
              <a:defRPr sz="3600"/>
            </a:lvl7pPr>
            <a:lvl8pPr>
              <a:defRPr sz="3600"/>
            </a:lvl8pPr>
            <a:lvl9pPr>
              <a:defRPr sz="3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pic>
        <p:nvPicPr>
          <p:cNvPr id="10" name="Picture 9" descr="CRUK CRI logo.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6032427" y="11754544"/>
            <a:ext cx="7680854" cy="1668240"/>
          </a:xfrm>
          <a:prstGeom prst="rect">
            <a:avLst/>
          </a:prstGeom>
        </p:spPr>
      </p:pic>
    </p:spTree>
    <p:extLst>
      <p:ext uri="{BB962C8B-B14F-4D97-AF65-F5344CB8AC3E}">
        <p14:creationId xmlns:p14="http://schemas.microsoft.com/office/powerpoint/2010/main" val="36290928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7584000" y="4553744"/>
            <a:ext cx="9216000" cy="4176464"/>
          </a:xfrm>
          <a:prstGeom prst="rect">
            <a:avLst/>
          </a:prstGeom>
          <a:ln>
            <a:noFill/>
          </a:ln>
        </p:spPr>
        <p:txBody>
          <a:bodyPr bIns="0" anchor="ctr" anchorCtr="0">
            <a:no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7584000" y="9266783"/>
            <a:ext cx="9216000" cy="615554"/>
          </a:xfrm>
        </p:spPr>
        <p:txBody>
          <a:bodyPr/>
          <a:lstStyle>
            <a:lvl1pPr marL="0" indent="0" algn="ctr">
              <a:buNone/>
              <a:defRPr sz="40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B4DD3CDD-D029-482B-B0C7-8148556A2425}"/>
              </a:ext>
            </a:extLst>
          </p:cNvPr>
          <p:cNvSpPr/>
          <p:nvPr/>
        </p:nvSpPr>
        <p:spPr>
          <a:xfrm>
            <a:off x="18960752" y="10221140"/>
            <a:ext cx="5040560" cy="30243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7" name="TextBox 6">
            <a:extLst>
              <a:ext uri="{FF2B5EF4-FFF2-40B4-BE49-F238E27FC236}">
                <a16:creationId xmlns:a16="http://schemas.microsoft.com/office/drawing/2014/main" id="{6794953F-E8C8-4237-823E-C80F854F92B8}"/>
              </a:ext>
            </a:extLst>
          </p:cNvPr>
          <p:cNvSpPr txBox="1"/>
          <p:nvPr/>
        </p:nvSpPr>
        <p:spPr>
          <a:xfrm>
            <a:off x="17943064" y="12906672"/>
            <a:ext cx="6058248" cy="492443"/>
          </a:xfrm>
          <a:prstGeom prst="rect">
            <a:avLst/>
          </a:prstGeom>
          <a:noFill/>
        </p:spPr>
        <p:txBody>
          <a:bodyPr wrap="square" rtlCol="0">
            <a:spAutoFit/>
          </a:bodyPr>
          <a:lstStyle/>
          <a:p>
            <a:r>
              <a:rPr lang="en-GB" sz="2600" dirty="0">
                <a:solidFill>
                  <a:schemeClr val="tx2"/>
                </a:solidFill>
                <a:latin typeface="Calibri" panose="020F0502020204030204" pitchFamily="34" charset="0"/>
              </a:rPr>
              <a:t>Together we will beat cancer </a:t>
            </a:r>
          </a:p>
        </p:txBody>
      </p:sp>
      <p:pic>
        <p:nvPicPr>
          <p:cNvPr id="10" name="Picture 9">
            <a:extLst>
              <a:ext uri="{FF2B5EF4-FFF2-40B4-BE49-F238E27FC236}">
                <a16:creationId xmlns:a16="http://schemas.microsoft.com/office/drawing/2014/main" id="{F4799656-09DB-4783-B27C-7BAA814B5A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96656" y="11466513"/>
            <a:ext cx="5629008" cy="1239414"/>
          </a:xfrm>
          <a:prstGeom prst="rect">
            <a:avLst/>
          </a:prstGeom>
        </p:spPr>
      </p:pic>
    </p:spTree>
    <p:extLst>
      <p:ext uri="{BB962C8B-B14F-4D97-AF65-F5344CB8AC3E}">
        <p14:creationId xmlns:p14="http://schemas.microsoft.com/office/powerpoint/2010/main" val="2410047316"/>
      </p:ext>
    </p:extLst>
  </p:cSld>
  <p:clrMapOvr>
    <a:masterClrMapping/>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 option 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7584000" y="4553744"/>
            <a:ext cx="9216000" cy="4176464"/>
          </a:xfrm>
          <a:prstGeom prst="rect">
            <a:avLst/>
          </a:prstGeom>
          <a:ln>
            <a:noFill/>
          </a:ln>
        </p:spPr>
        <p:txBody>
          <a:bodyPr bIns="0" anchor="ctr" anchorCtr="0">
            <a:no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7584000" y="9266783"/>
            <a:ext cx="9216000" cy="615554"/>
          </a:xfrm>
        </p:spPr>
        <p:txBody>
          <a:bodyPr/>
          <a:lstStyle>
            <a:lvl1pPr marL="0" indent="0" algn="ctr">
              <a:buNone/>
              <a:defRPr sz="4000">
                <a:solidFill>
                  <a:schemeClr val="tx2"/>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5D9CB002-D45B-4635-A81B-DEACB25146DD}"/>
              </a:ext>
            </a:extLst>
          </p:cNvPr>
          <p:cNvSpPr/>
          <p:nvPr/>
        </p:nvSpPr>
        <p:spPr>
          <a:xfrm>
            <a:off x="18960752" y="10170368"/>
            <a:ext cx="4896544" cy="3024336"/>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8" name="TextBox 7">
            <a:extLst>
              <a:ext uri="{FF2B5EF4-FFF2-40B4-BE49-F238E27FC236}">
                <a16:creationId xmlns:a16="http://schemas.microsoft.com/office/drawing/2014/main" id="{DE2ACE78-9094-4BAB-88B0-2409CB7F7313}"/>
              </a:ext>
            </a:extLst>
          </p:cNvPr>
          <p:cNvSpPr txBox="1"/>
          <p:nvPr/>
        </p:nvSpPr>
        <p:spPr>
          <a:xfrm>
            <a:off x="17808624" y="12906672"/>
            <a:ext cx="6058248" cy="492443"/>
          </a:xfrm>
          <a:prstGeom prst="rect">
            <a:avLst/>
          </a:prstGeom>
          <a:noFill/>
        </p:spPr>
        <p:txBody>
          <a:bodyPr wrap="square" rtlCol="0">
            <a:spAutoFit/>
          </a:bodyPr>
          <a:lstStyle/>
          <a:p>
            <a:r>
              <a:rPr lang="en-GB" sz="2600" dirty="0">
                <a:solidFill>
                  <a:schemeClr val="bg1"/>
                </a:solidFill>
                <a:latin typeface="Calibri" panose="020F0502020204030204" pitchFamily="34" charset="0"/>
                <a:cs typeface="Andalus" panose="02020603050405020304" pitchFamily="18" charset="-78"/>
              </a:rPr>
              <a:t>Together we will beat cancer </a:t>
            </a:r>
          </a:p>
        </p:txBody>
      </p:sp>
      <p:pic>
        <p:nvPicPr>
          <p:cNvPr id="7" name="Picture 6">
            <a:extLst>
              <a:ext uri="{FF2B5EF4-FFF2-40B4-BE49-F238E27FC236}">
                <a16:creationId xmlns:a16="http://schemas.microsoft.com/office/drawing/2014/main" id="{D5312D3E-807A-4A52-A8B7-5C9E772107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90198" y="11466512"/>
            <a:ext cx="5904656" cy="1302332"/>
          </a:xfrm>
          <a:prstGeom prst="rect">
            <a:avLst/>
          </a:prstGeom>
        </p:spPr>
      </p:pic>
    </p:spTree>
    <p:extLst>
      <p:ext uri="{BB962C8B-B14F-4D97-AF65-F5344CB8AC3E}">
        <p14:creationId xmlns:p14="http://schemas.microsoft.com/office/powerpoint/2010/main" val="3051293647"/>
      </p:ext>
    </p:extLst>
  </p:cSld>
  <p:clrMapOvr>
    <a:masterClrMapping/>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Slide - option 3">
    <p:bg>
      <p:bgRef idx="1002">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1678832" y="3689648"/>
            <a:ext cx="10944000" cy="4176464"/>
          </a:xfrm>
          <a:prstGeom prst="rect">
            <a:avLst/>
          </a:prstGeom>
          <a:ln>
            <a:noFill/>
          </a:ln>
        </p:spPr>
        <p:txBody>
          <a:bodyPr bIns="0" anchor="ctr" anchorCtr="0">
            <a:no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2110832" y="8010129"/>
            <a:ext cx="10080000" cy="615554"/>
          </a:xfrm>
        </p:spPr>
        <p:txBody>
          <a:bodyPr/>
          <a:lstStyle>
            <a:lvl1pPr marL="0" indent="0" algn="ctr">
              <a:buNone/>
              <a:defRPr sz="4000">
                <a:solidFill>
                  <a:schemeClr val="tx2"/>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GB"/>
              <a:t>Click to edit Master subtitle style</a:t>
            </a:r>
            <a:endParaRPr lang="en-GB" dirty="0"/>
          </a:p>
        </p:txBody>
      </p:sp>
      <p:sp>
        <p:nvSpPr>
          <p:cNvPr id="8" name="Picture Placeholder 10">
            <a:extLst>
              <a:ext uri="{FF2B5EF4-FFF2-40B4-BE49-F238E27FC236}">
                <a16:creationId xmlns:a16="http://schemas.microsoft.com/office/drawing/2014/main" id="{4A112773-0389-44C1-9A6C-D346A4A5026D}"/>
              </a:ext>
            </a:extLst>
          </p:cNvPr>
          <p:cNvSpPr>
            <a:spLocks noGrp="1"/>
          </p:cNvSpPr>
          <p:nvPr>
            <p:ph type="pic" sz="quarter" idx="10"/>
          </p:nvPr>
        </p:nvSpPr>
        <p:spPr>
          <a:xfrm>
            <a:off x="14544891" y="0"/>
            <a:ext cx="9839110"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2"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5" name="Oval 4">
            <a:extLst>
              <a:ext uri="{FF2B5EF4-FFF2-40B4-BE49-F238E27FC236}">
                <a16:creationId xmlns:a16="http://schemas.microsoft.com/office/drawing/2014/main" id="{F0892D67-F81D-4EAF-91FC-295D8C2F6020}"/>
              </a:ext>
            </a:extLst>
          </p:cNvPr>
          <p:cNvSpPr/>
          <p:nvPr/>
        </p:nvSpPr>
        <p:spPr>
          <a:xfrm>
            <a:off x="13310162" y="1014588"/>
            <a:ext cx="829312" cy="829312"/>
          </a:xfrm>
          <a:prstGeom prst="ellipse">
            <a:avLst/>
          </a:prstGeom>
          <a:solidFill>
            <a:srgbClr val="17298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6" name="Oval 5">
            <a:extLst>
              <a:ext uri="{FF2B5EF4-FFF2-40B4-BE49-F238E27FC236}">
                <a16:creationId xmlns:a16="http://schemas.microsoft.com/office/drawing/2014/main" id="{673C406D-B215-4935-8E9E-66DD87522B2E}"/>
              </a:ext>
            </a:extLst>
          </p:cNvPr>
          <p:cNvSpPr/>
          <p:nvPr/>
        </p:nvSpPr>
        <p:spPr>
          <a:xfrm>
            <a:off x="13751428" y="3347894"/>
            <a:ext cx="340952" cy="340952"/>
          </a:xfrm>
          <a:prstGeom prst="ellipse">
            <a:avLst/>
          </a:prstGeom>
          <a:solidFill>
            <a:srgbClr val="00B6ED"/>
          </a:solidFill>
          <a:ln>
            <a:solidFill>
              <a:srgbClr val="00B6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7" name="Oval 6">
            <a:extLst>
              <a:ext uri="{FF2B5EF4-FFF2-40B4-BE49-F238E27FC236}">
                <a16:creationId xmlns:a16="http://schemas.microsoft.com/office/drawing/2014/main" id="{68AEAD39-6F92-40BC-B53B-719F85124F3E}"/>
              </a:ext>
            </a:extLst>
          </p:cNvPr>
          <p:cNvSpPr/>
          <p:nvPr/>
        </p:nvSpPr>
        <p:spPr>
          <a:xfrm>
            <a:off x="12255152" y="747888"/>
            <a:ext cx="533400" cy="533400"/>
          </a:xfrm>
          <a:prstGeom prst="ellipse">
            <a:avLst/>
          </a:prstGeom>
          <a:solidFill>
            <a:srgbClr val="EC008C"/>
          </a:solidFill>
          <a:ln>
            <a:solidFill>
              <a:srgbClr val="EC0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0" name="TextBox 9">
            <a:extLst>
              <a:ext uri="{FF2B5EF4-FFF2-40B4-BE49-F238E27FC236}">
                <a16:creationId xmlns:a16="http://schemas.microsoft.com/office/drawing/2014/main" id="{45336AE6-2107-40DE-99F8-D4EE744CD5C2}"/>
              </a:ext>
            </a:extLst>
          </p:cNvPr>
          <p:cNvSpPr txBox="1"/>
          <p:nvPr/>
        </p:nvSpPr>
        <p:spPr>
          <a:xfrm>
            <a:off x="436208" y="12953088"/>
            <a:ext cx="6058248" cy="492443"/>
          </a:xfrm>
          <a:prstGeom prst="rect">
            <a:avLst/>
          </a:prstGeom>
          <a:noFill/>
        </p:spPr>
        <p:txBody>
          <a:bodyPr wrap="square" rtlCol="0">
            <a:spAutoFit/>
          </a:bodyPr>
          <a:lstStyle/>
          <a:p>
            <a:r>
              <a:rPr lang="en-GB" sz="2600" dirty="0">
                <a:solidFill>
                  <a:schemeClr val="tx2"/>
                </a:solidFill>
                <a:latin typeface="Calibri" panose="020F0502020204030204" pitchFamily="34" charset="0"/>
              </a:rPr>
              <a:t>Together we will beat cancer </a:t>
            </a:r>
          </a:p>
        </p:txBody>
      </p:sp>
      <p:pic>
        <p:nvPicPr>
          <p:cNvPr id="12" name="Picture 11">
            <a:extLst>
              <a:ext uri="{FF2B5EF4-FFF2-40B4-BE49-F238E27FC236}">
                <a16:creationId xmlns:a16="http://schemas.microsoft.com/office/drawing/2014/main" id="{F91263D7-559D-4BEC-80C9-175F6C07A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704" y="11466513"/>
            <a:ext cx="5629008" cy="1239414"/>
          </a:xfrm>
          <a:prstGeom prst="rect">
            <a:avLst/>
          </a:prstGeom>
        </p:spPr>
      </p:pic>
    </p:spTree>
    <p:extLst>
      <p:ext uri="{BB962C8B-B14F-4D97-AF65-F5344CB8AC3E}">
        <p14:creationId xmlns:p14="http://schemas.microsoft.com/office/powerpoint/2010/main" val="2719900616"/>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_Title Slide - option 4">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1678832" y="3689648"/>
            <a:ext cx="10944000" cy="4176464"/>
          </a:xfrm>
          <a:prstGeom prst="rect">
            <a:avLst/>
          </a:prstGeom>
          <a:ln>
            <a:noFill/>
          </a:ln>
        </p:spPr>
        <p:txBody>
          <a:bodyPr bIns="0" anchor="ctr" anchorCtr="0">
            <a:no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2110832" y="8010129"/>
            <a:ext cx="10080000" cy="615554"/>
          </a:xfrm>
        </p:spPr>
        <p:txBody>
          <a:bodyPr/>
          <a:lstStyle>
            <a:lvl1pPr marL="0" indent="0" algn="ctr">
              <a:buNone/>
              <a:defRPr sz="40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GB"/>
              <a:t>Click to edit Master subtitle style</a:t>
            </a:r>
            <a:endParaRPr lang="en-GB" dirty="0"/>
          </a:p>
        </p:txBody>
      </p:sp>
      <p:sp>
        <p:nvSpPr>
          <p:cNvPr id="5" name="Picture Placeholder 10">
            <a:extLst>
              <a:ext uri="{FF2B5EF4-FFF2-40B4-BE49-F238E27FC236}">
                <a16:creationId xmlns:a16="http://schemas.microsoft.com/office/drawing/2014/main" id="{997D0358-D1A5-4615-A65D-68C0B35BE606}"/>
              </a:ext>
            </a:extLst>
          </p:cNvPr>
          <p:cNvSpPr>
            <a:spLocks noGrp="1"/>
          </p:cNvSpPr>
          <p:nvPr>
            <p:ph type="pic" sz="quarter" idx="10"/>
          </p:nvPr>
        </p:nvSpPr>
        <p:spPr>
          <a:xfrm>
            <a:off x="14544891" y="0"/>
            <a:ext cx="9839110"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6" name="Rectangle 5">
            <a:extLst>
              <a:ext uri="{FF2B5EF4-FFF2-40B4-BE49-F238E27FC236}">
                <a16:creationId xmlns:a16="http://schemas.microsoft.com/office/drawing/2014/main" id="{44BCF2C7-D150-4547-98EB-CC87532E06F2}"/>
              </a:ext>
            </a:extLst>
          </p:cNvPr>
          <p:cNvSpPr/>
          <p:nvPr/>
        </p:nvSpPr>
        <p:spPr>
          <a:xfrm>
            <a:off x="670720" y="10069984"/>
            <a:ext cx="4896544" cy="3024336"/>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8" name="TextBox 7">
            <a:extLst>
              <a:ext uri="{FF2B5EF4-FFF2-40B4-BE49-F238E27FC236}">
                <a16:creationId xmlns:a16="http://schemas.microsoft.com/office/drawing/2014/main" id="{BF7201BF-9504-4E8A-B769-8C83E1A8EB01}"/>
              </a:ext>
            </a:extLst>
          </p:cNvPr>
          <p:cNvSpPr txBox="1"/>
          <p:nvPr/>
        </p:nvSpPr>
        <p:spPr>
          <a:xfrm>
            <a:off x="382688" y="12953088"/>
            <a:ext cx="6058248" cy="492443"/>
          </a:xfrm>
          <a:prstGeom prst="rect">
            <a:avLst/>
          </a:prstGeom>
          <a:noFill/>
        </p:spPr>
        <p:txBody>
          <a:bodyPr wrap="square" rtlCol="0">
            <a:spAutoFit/>
          </a:bodyPr>
          <a:lstStyle/>
          <a:p>
            <a:r>
              <a:rPr lang="en-GB" sz="2600" dirty="0">
                <a:solidFill>
                  <a:schemeClr val="bg1"/>
                </a:solidFill>
                <a:latin typeface="Calibri" panose="020F0502020204030204" pitchFamily="34" charset="0"/>
                <a:cs typeface="Andalus" panose="02020603050405020304" pitchFamily="18" charset="-78"/>
              </a:rPr>
              <a:t>Together we will beat cancer </a:t>
            </a:r>
          </a:p>
        </p:txBody>
      </p:sp>
      <p:pic>
        <p:nvPicPr>
          <p:cNvPr id="10" name="Picture 9">
            <a:extLst>
              <a:ext uri="{FF2B5EF4-FFF2-40B4-BE49-F238E27FC236}">
                <a16:creationId xmlns:a16="http://schemas.microsoft.com/office/drawing/2014/main" id="{98DF14C7-60D8-4D88-B7AB-897F26D5E9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88" y="11466512"/>
            <a:ext cx="5904656" cy="1302332"/>
          </a:xfrm>
          <a:prstGeom prst="rect">
            <a:avLst/>
          </a:prstGeom>
        </p:spPr>
      </p:pic>
    </p:spTree>
    <p:extLst>
      <p:ext uri="{BB962C8B-B14F-4D97-AF65-F5344CB8AC3E}">
        <p14:creationId xmlns:p14="http://schemas.microsoft.com/office/powerpoint/2010/main" val="4110918228"/>
      </p:ext>
    </p:extLst>
  </p:cSld>
  <p:clrMapOvr>
    <a:masterClrMapping/>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lide - option 4">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1678832" y="3689648"/>
            <a:ext cx="10944000" cy="4176464"/>
          </a:xfrm>
          <a:prstGeom prst="rect">
            <a:avLst/>
          </a:prstGeom>
          <a:ln>
            <a:noFill/>
          </a:ln>
        </p:spPr>
        <p:txBody>
          <a:bodyPr bIns="0" anchor="ctr" anchorCtr="0">
            <a:no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2110832" y="8010129"/>
            <a:ext cx="10080000" cy="615554"/>
          </a:xfrm>
        </p:spPr>
        <p:txBody>
          <a:bodyPr/>
          <a:lstStyle>
            <a:lvl1pPr marL="0" indent="0" algn="ctr">
              <a:buNone/>
              <a:defRPr sz="40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GB"/>
              <a:t>Click to edit Master subtitle style</a:t>
            </a:r>
            <a:endParaRPr lang="en-GB" dirty="0"/>
          </a:p>
        </p:txBody>
      </p:sp>
      <p:sp>
        <p:nvSpPr>
          <p:cNvPr id="5" name="Picture Placeholder 10">
            <a:extLst>
              <a:ext uri="{FF2B5EF4-FFF2-40B4-BE49-F238E27FC236}">
                <a16:creationId xmlns:a16="http://schemas.microsoft.com/office/drawing/2014/main" id="{997D0358-D1A5-4615-A65D-68C0B35BE606}"/>
              </a:ext>
            </a:extLst>
          </p:cNvPr>
          <p:cNvSpPr>
            <a:spLocks noGrp="1"/>
          </p:cNvSpPr>
          <p:nvPr>
            <p:ph type="pic" sz="quarter" idx="10"/>
          </p:nvPr>
        </p:nvSpPr>
        <p:spPr>
          <a:xfrm>
            <a:off x="14544891" y="0"/>
            <a:ext cx="9839110"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6" name="Rectangle 5">
            <a:extLst>
              <a:ext uri="{FF2B5EF4-FFF2-40B4-BE49-F238E27FC236}">
                <a16:creationId xmlns:a16="http://schemas.microsoft.com/office/drawing/2014/main" id="{C30E9D85-FA01-435A-807C-2764FE1066EB}"/>
              </a:ext>
            </a:extLst>
          </p:cNvPr>
          <p:cNvSpPr/>
          <p:nvPr/>
        </p:nvSpPr>
        <p:spPr>
          <a:xfrm>
            <a:off x="670720" y="10069984"/>
            <a:ext cx="4896544" cy="3024336"/>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0" name="TextBox 9">
            <a:extLst>
              <a:ext uri="{FF2B5EF4-FFF2-40B4-BE49-F238E27FC236}">
                <a16:creationId xmlns:a16="http://schemas.microsoft.com/office/drawing/2014/main" id="{FE835EBC-EFF7-4C19-A824-ABA43CC01B6F}"/>
              </a:ext>
            </a:extLst>
          </p:cNvPr>
          <p:cNvSpPr txBox="1"/>
          <p:nvPr/>
        </p:nvSpPr>
        <p:spPr>
          <a:xfrm>
            <a:off x="382688" y="12953088"/>
            <a:ext cx="6058248" cy="492443"/>
          </a:xfrm>
          <a:prstGeom prst="rect">
            <a:avLst/>
          </a:prstGeom>
          <a:noFill/>
        </p:spPr>
        <p:txBody>
          <a:bodyPr wrap="square" rtlCol="0">
            <a:spAutoFit/>
          </a:bodyPr>
          <a:lstStyle/>
          <a:p>
            <a:r>
              <a:rPr lang="en-GB" sz="2600" dirty="0">
                <a:solidFill>
                  <a:schemeClr val="bg1"/>
                </a:solidFill>
                <a:latin typeface="Calibri" panose="020F0502020204030204" pitchFamily="34" charset="0"/>
                <a:cs typeface="Andalus" panose="02020603050405020304" pitchFamily="18" charset="-78"/>
              </a:rPr>
              <a:t>Together we will beat cancer </a:t>
            </a:r>
          </a:p>
        </p:txBody>
      </p:sp>
      <p:pic>
        <p:nvPicPr>
          <p:cNvPr id="9" name="Picture 8">
            <a:extLst>
              <a:ext uri="{FF2B5EF4-FFF2-40B4-BE49-F238E27FC236}">
                <a16:creationId xmlns:a16="http://schemas.microsoft.com/office/drawing/2014/main" id="{5EA8B399-06C1-4EA0-AC8F-1340D16BC3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88" y="11466512"/>
            <a:ext cx="5904656" cy="1302332"/>
          </a:xfrm>
          <a:prstGeom prst="rect">
            <a:avLst/>
          </a:prstGeom>
        </p:spPr>
      </p:pic>
    </p:spTree>
    <p:extLst>
      <p:ext uri="{BB962C8B-B14F-4D97-AF65-F5344CB8AC3E}">
        <p14:creationId xmlns:p14="http://schemas.microsoft.com/office/powerpoint/2010/main" val="2154102379"/>
      </p:ext>
    </p:extLst>
  </p:cSld>
  <p:clrMapOvr>
    <a:masterClrMapping/>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Header">
    <p:bg>
      <p:bgPr>
        <a:blipFill dpi="0" rotWithShape="1">
          <a:blip r:embed="rId2" cstate="print">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7" y="5523791"/>
            <a:ext cx="14976474" cy="2668422"/>
          </a:xfrm>
        </p:spPr>
        <p:txBody>
          <a:bodyPr wrap="square" anchor="ctr" anchorCtr="0">
            <a:sp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4" name="Rectangle 3">
            <a:extLst>
              <a:ext uri="{FF2B5EF4-FFF2-40B4-BE49-F238E27FC236}">
                <a16:creationId xmlns:a16="http://schemas.microsoft.com/office/drawing/2014/main" id="{23CE970A-69F0-4380-B369-6E5245E60786}"/>
              </a:ext>
            </a:extLst>
          </p:cNvPr>
          <p:cNvSpPr/>
          <p:nvPr/>
        </p:nvSpPr>
        <p:spPr>
          <a:xfrm>
            <a:off x="18960752" y="10440550"/>
            <a:ext cx="4896544" cy="30243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p>
        </p:txBody>
      </p:sp>
      <p:pic>
        <p:nvPicPr>
          <p:cNvPr id="6" name="Picture 5">
            <a:extLst>
              <a:ext uri="{FF2B5EF4-FFF2-40B4-BE49-F238E27FC236}">
                <a16:creationId xmlns:a16="http://schemas.microsoft.com/office/drawing/2014/main" id="{F3175505-2C65-4AA4-91A9-4D6D0D6AD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96656" y="12042577"/>
            <a:ext cx="5629008" cy="1239414"/>
          </a:xfrm>
          <a:prstGeom prst="rect">
            <a:avLst/>
          </a:prstGeom>
        </p:spPr>
      </p:pic>
    </p:spTree>
    <p:extLst>
      <p:ext uri="{BB962C8B-B14F-4D97-AF65-F5344CB8AC3E}">
        <p14:creationId xmlns:p14="http://schemas.microsoft.com/office/powerpoint/2010/main" val="4135822703"/>
      </p:ext>
    </p:extLst>
  </p:cSld>
  <p:clrMapOvr>
    <a:masterClrMapping/>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 option 3">
    <p:bg>
      <p:bgRef idx="1002">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1678832" y="3689648"/>
            <a:ext cx="10944000" cy="4176464"/>
          </a:xfrm>
          <a:prstGeom prst="rect">
            <a:avLst/>
          </a:prstGeom>
          <a:ln>
            <a:noFill/>
          </a:ln>
        </p:spPr>
        <p:txBody>
          <a:bodyPr bIns="0" anchor="ctr" anchorCtr="0">
            <a:no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2110832" y="8010129"/>
            <a:ext cx="10080000" cy="615554"/>
          </a:xfrm>
        </p:spPr>
        <p:txBody>
          <a:bodyPr/>
          <a:lstStyle>
            <a:lvl1pPr marL="0" indent="0" algn="ctr">
              <a:buNone/>
              <a:defRPr sz="4000">
                <a:solidFill>
                  <a:schemeClr val="tx2"/>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GB"/>
              <a:t>Click to edit Master subtitle style</a:t>
            </a:r>
            <a:endParaRPr lang="en-GB" dirty="0"/>
          </a:p>
        </p:txBody>
      </p:sp>
      <p:sp>
        <p:nvSpPr>
          <p:cNvPr id="8" name="Picture Placeholder 10">
            <a:extLst>
              <a:ext uri="{FF2B5EF4-FFF2-40B4-BE49-F238E27FC236}">
                <a16:creationId xmlns:a16="http://schemas.microsoft.com/office/drawing/2014/main" id="{4A112773-0389-44C1-9A6C-D346A4A5026D}"/>
              </a:ext>
            </a:extLst>
          </p:cNvPr>
          <p:cNvSpPr>
            <a:spLocks noGrp="1"/>
          </p:cNvSpPr>
          <p:nvPr>
            <p:ph type="pic" sz="quarter" idx="10"/>
          </p:nvPr>
        </p:nvSpPr>
        <p:spPr>
          <a:xfrm>
            <a:off x="14544891" y="0"/>
            <a:ext cx="9839110"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2"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5" name="Oval 4">
            <a:extLst>
              <a:ext uri="{FF2B5EF4-FFF2-40B4-BE49-F238E27FC236}">
                <a16:creationId xmlns:a16="http://schemas.microsoft.com/office/drawing/2014/main" id="{F0892D67-F81D-4EAF-91FC-295D8C2F6020}"/>
              </a:ext>
            </a:extLst>
          </p:cNvPr>
          <p:cNvSpPr/>
          <p:nvPr/>
        </p:nvSpPr>
        <p:spPr>
          <a:xfrm>
            <a:off x="13310162" y="1014588"/>
            <a:ext cx="829312" cy="829312"/>
          </a:xfrm>
          <a:prstGeom prst="ellipse">
            <a:avLst/>
          </a:prstGeom>
          <a:solidFill>
            <a:srgbClr val="17298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6" name="Oval 5">
            <a:extLst>
              <a:ext uri="{FF2B5EF4-FFF2-40B4-BE49-F238E27FC236}">
                <a16:creationId xmlns:a16="http://schemas.microsoft.com/office/drawing/2014/main" id="{673C406D-B215-4935-8E9E-66DD87522B2E}"/>
              </a:ext>
            </a:extLst>
          </p:cNvPr>
          <p:cNvSpPr/>
          <p:nvPr/>
        </p:nvSpPr>
        <p:spPr>
          <a:xfrm>
            <a:off x="13751428" y="3347894"/>
            <a:ext cx="340952" cy="340952"/>
          </a:xfrm>
          <a:prstGeom prst="ellipse">
            <a:avLst/>
          </a:prstGeom>
          <a:solidFill>
            <a:srgbClr val="00B6ED"/>
          </a:solidFill>
          <a:ln>
            <a:solidFill>
              <a:srgbClr val="00B6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7" name="Oval 6">
            <a:extLst>
              <a:ext uri="{FF2B5EF4-FFF2-40B4-BE49-F238E27FC236}">
                <a16:creationId xmlns:a16="http://schemas.microsoft.com/office/drawing/2014/main" id="{68AEAD39-6F92-40BC-B53B-719F85124F3E}"/>
              </a:ext>
            </a:extLst>
          </p:cNvPr>
          <p:cNvSpPr/>
          <p:nvPr/>
        </p:nvSpPr>
        <p:spPr>
          <a:xfrm>
            <a:off x="12255152" y="747888"/>
            <a:ext cx="533400" cy="533400"/>
          </a:xfrm>
          <a:prstGeom prst="ellipse">
            <a:avLst/>
          </a:prstGeom>
          <a:solidFill>
            <a:srgbClr val="EC008C"/>
          </a:solidFill>
          <a:ln>
            <a:solidFill>
              <a:srgbClr val="EC0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10" name="TextBox 9">
            <a:extLst>
              <a:ext uri="{FF2B5EF4-FFF2-40B4-BE49-F238E27FC236}">
                <a16:creationId xmlns:a16="http://schemas.microsoft.com/office/drawing/2014/main" id="{45336AE6-2107-40DE-99F8-D4EE744CD5C2}"/>
              </a:ext>
            </a:extLst>
          </p:cNvPr>
          <p:cNvSpPr txBox="1"/>
          <p:nvPr/>
        </p:nvSpPr>
        <p:spPr>
          <a:xfrm>
            <a:off x="436208" y="12953088"/>
            <a:ext cx="6058248" cy="492443"/>
          </a:xfrm>
          <a:prstGeom prst="rect">
            <a:avLst/>
          </a:prstGeom>
          <a:noFill/>
        </p:spPr>
        <p:txBody>
          <a:bodyPr wrap="square" rtlCol="0">
            <a:spAutoFit/>
          </a:bodyPr>
          <a:lstStyle/>
          <a:p>
            <a:r>
              <a:rPr lang="en-GB" sz="2600" dirty="0">
                <a:solidFill>
                  <a:schemeClr val="tx2"/>
                </a:solidFill>
                <a:latin typeface="Calibri" panose="020F0502020204030204" pitchFamily="34" charset="0"/>
              </a:rPr>
              <a:t>Together we will beat cancer </a:t>
            </a:r>
          </a:p>
        </p:txBody>
      </p:sp>
      <p:pic>
        <p:nvPicPr>
          <p:cNvPr id="12" name="Picture 11">
            <a:extLst>
              <a:ext uri="{FF2B5EF4-FFF2-40B4-BE49-F238E27FC236}">
                <a16:creationId xmlns:a16="http://schemas.microsoft.com/office/drawing/2014/main" id="{F91263D7-559D-4BEC-80C9-175F6C07A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704" y="11466513"/>
            <a:ext cx="5629008" cy="1239414"/>
          </a:xfrm>
          <a:prstGeom prst="rect">
            <a:avLst/>
          </a:prstGeom>
        </p:spPr>
      </p:pic>
    </p:spTree>
    <p:extLst>
      <p:ext uri="{BB962C8B-B14F-4D97-AF65-F5344CB8AC3E}">
        <p14:creationId xmlns:p14="http://schemas.microsoft.com/office/powerpoint/2010/main" val="3411192351"/>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ection Header - option 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7" y="5523791"/>
            <a:ext cx="14976474" cy="2668422"/>
          </a:xfrm>
        </p:spPr>
        <p:txBody>
          <a:bodyPr wrap="square" anchor="ctr" anchorCtr="0">
            <a:sp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3" name="Rectangle 2">
            <a:extLst>
              <a:ext uri="{FF2B5EF4-FFF2-40B4-BE49-F238E27FC236}">
                <a16:creationId xmlns:a16="http://schemas.microsoft.com/office/drawing/2014/main" id="{D1057045-282D-4894-93DF-38BEDA5FC206}"/>
              </a:ext>
            </a:extLst>
          </p:cNvPr>
          <p:cNvSpPr/>
          <p:nvPr/>
        </p:nvSpPr>
        <p:spPr>
          <a:xfrm>
            <a:off x="18960752" y="10440550"/>
            <a:ext cx="4896544" cy="3024336"/>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p>
        </p:txBody>
      </p:sp>
      <p:pic>
        <p:nvPicPr>
          <p:cNvPr id="6" name="Picture 5">
            <a:extLst>
              <a:ext uri="{FF2B5EF4-FFF2-40B4-BE49-F238E27FC236}">
                <a16:creationId xmlns:a16="http://schemas.microsoft.com/office/drawing/2014/main" id="{90F4F69F-2D00-4A70-A094-4F6050E9F5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2640" y="11952718"/>
            <a:ext cx="5904656" cy="1302332"/>
          </a:xfrm>
          <a:prstGeom prst="rect">
            <a:avLst/>
          </a:prstGeom>
        </p:spPr>
      </p:pic>
    </p:spTree>
    <p:extLst>
      <p:ext uri="{BB962C8B-B14F-4D97-AF65-F5344CB8AC3E}">
        <p14:creationId xmlns:p14="http://schemas.microsoft.com/office/powerpoint/2010/main" val="3598926067"/>
      </p:ext>
    </p:extLst>
  </p:cSld>
  <p:clrMapOvr>
    <a:masterClrMapping/>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ction Header - option 3">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7" y="5523791"/>
            <a:ext cx="14976474" cy="2668422"/>
          </a:xfrm>
        </p:spPr>
        <p:txBody>
          <a:bodyPr wrap="square" anchor="ctr" anchorCtr="0">
            <a:sp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5" name="Rectangle 4">
            <a:extLst>
              <a:ext uri="{FF2B5EF4-FFF2-40B4-BE49-F238E27FC236}">
                <a16:creationId xmlns:a16="http://schemas.microsoft.com/office/drawing/2014/main" id="{25BDC983-CD54-481A-90C4-66C6E8002E4C}"/>
              </a:ext>
            </a:extLst>
          </p:cNvPr>
          <p:cNvSpPr/>
          <p:nvPr/>
        </p:nvSpPr>
        <p:spPr>
          <a:xfrm>
            <a:off x="18960752" y="10440550"/>
            <a:ext cx="4896544" cy="3024336"/>
          </a:xfrm>
          <a:prstGeom prst="rect">
            <a:avLst/>
          </a:prstGeom>
          <a:solidFill>
            <a:srgbClr val="A7A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p>
        </p:txBody>
      </p:sp>
      <p:pic>
        <p:nvPicPr>
          <p:cNvPr id="7" name="Picture 6">
            <a:extLst>
              <a:ext uri="{FF2B5EF4-FFF2-40B4-BE49-F238E27FC236}">
                <a16:creationId xmlns:a16="http://schemas.microsoft.com/office/drawing/2014/main" id="{1D34D5D9-5C59-429E-815C-3CEACC8702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2640" y="11952718"/>
            <a:ext cx="5904656" cy="1302332"/>
          </a:xfrm>
          <a:prstGeom prst="rect">
            <a:avLst/>
          </a:prstGeom>
        </p:spPr>
      </p:pic>
    </p:spTree>
    <p:extLst>
      <p:ext uri="{BB962C8B-B14F-4D97-AF65-F5344CB8AC3E}">
        <p14:creationId xmlns:p14="http://schemas.microsoft.com/office/powerpoint/2010/main" val="2683919315"/>
      </p:ext>
    </p:extLst>
  </p:cSld>
  <p:clrMapOvr>
    <a:masterClrMapping/>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ection Header - option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5" y="4877460"/>
            <a:ext cx="10512426" cy="3961084"/>
          </a:xfrm>
        </p:spPr>
        <p:txBody>
          <a:bodyPr wrap="square" anchor="ctr" anchorCtr="0">
            <a:sp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3" name="Picture Placeholder 10">
            <a:extLst>
              <a:ext uri="{FF2B5EF4-FFF2-40B4-BE49-F238E27FC236}">
                <a16:creationId xmlns:a16="http://schemas.microsoft.com/office/drawing/2014/main" id="{1CEBE5DC-07E1-4B65-9518-961D2B3183AA}"/>
              </a:ext>
            </a:extLst>
          </p:cNvPr>
          <p:cNvSpPr>
            <a:spLocks noGrp="1"/>
          </p:cNvSpPr>
          <p:nvPr>
            <p:ph type="pic" sz="quarter" idx="10"/>
          </p:nvPr>
        </p:nvSpPr>
        <p:spPr>
          <a:xfrm>
            <a:off x="14496256" y="0"/>
            <a:ext cx="9887744"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2"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5" name="Oval 4">
            <a:extLst>
              <a:ext uri="{FF2B5EF4-FFF2-40B4-BE49-F238E27FC236}">
                <a16:creationId xmlns:a16="http://schemas.microsoft.com/office/drawing/2014/main" id="{42CF35B7-1632-421B-8A62-A66970D923EA}"/>
              </a:ext>
            </a:extLst>
          </p:cNvPr>
          <p:cNvSpPr/>
          <p:nvPr/>
        </p:nvSpPr>
        <p:spPr>
          <a:xfrm>
            <a:off x="2542928" y="953344"/>
            <a:ext cx="829312" cy="829312"/>
          </a:xfrm>
          <a:prstGeom prst="ellipse">
            <a:avLst/>
          </a:prstGeom>
          <a:solidFill>
            <a:srgbClr val="17298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6" name="Oval 5">
            <a:extLst>
              <a:ext uri="{FF2B5EF4-FFF2-40B4-BE49-F238E27FC236}">
                <a16:creationId xmlns:a16="http://schemas.microsoft.com/office/drawing/2014/main" id="{3762D73B-BBFA-449A-946A-8A819A1B7DF8}"/>
              </a:ext>
            </a:extLst>
          </p:cNvPr>
          <p:cNvSpPr/>
          <p:nvPr/>
        </p:nvSpPr>
        <p:spPr>
          <a:xfrm>
            <a:off x="3551040" y="1857132"/>
            <a:ext cx="340952" cy="340952"/>
          </a:xfrm>
          <a:prstGeom prst="ellipse">
            <a:avLst/>
          </a:prstGeom>
          <a:solidFill>
            <a:srgbClr val="00B6ED"/>
          </a:solidFill>
          <a:ln>
            <a:solidFill>
              <a:srgbClr val="00B6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7" name="Oval 6">
            <a:extLst>
              <a:ext uri="{FF2B5EF4-FFF2-40B4-BE49-F238E27FC236}">
                <a16:creationId xmlns:a16="http://schemas.microsoft.com/office/drawing/2014/main" id="{1445F4B4-6C4B-4789-85A0-919776932321}"/>
              </a:ext>
            </a:extLst>
          </p:cNvPr>
          <p:cNvSpPr/>
          <p:nvPr/>
        </p:nvSpPr>
        <p:spPr>
          <a:xfrm>
            <a:off x="670720" y="2681536"/>
            <a:ext cx="533400" cy="533400"/>
          </a:xfrm>
          <a:prstGeom prst="ellipse">
            <a:avLst/>
          </a:prstGeom>
          <a:solidFill>
            <a:srgbClr val="EC008C"/>
          </a:solidFill>
          <a:ln>
            <a:solidFill>
              <a:srgbClr val="EC0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pic>
        <p:nvPicPr>
          <p:cNvPr id="9" name="Picture 8">
            <a:extLst>
              <a:ext uri="{FF2B5EF4-FFF2-40B4-BE49-F238E27FC236}">
                <a16:creationId xmlns:a16="http://schemas.microsoft.com/office/drawing/2014/main" id="{EEDF331A-3129-4180-9508-4892211266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704" y="12042577"/>
            <a:ext cx="5629008" cy="1239414"/>
          </a:xfrm>
          <a:prstGeom prst="rect">
            <a:avLst/>
          </a:prstGeom>
        </p:spPr>
      </p:pic>
    </p:spTree>
    <p:extLst>
      <p:ext uri="{BB962C8B-B14F-4D97-AF65-F5344CB8AC3E}">
        <p14:creationId xmlns:p14="http://schemas.microsoft.com/office/powerpoint/2010/main" val="230469941"/>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Header - option 5">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5" y="4877460"/>
            <a:ext cx="10512426" cy="3961084"/>
          </a:xfrm>
        </p:spPr>
        <p:txBody>
          <a:bodyPr wrap="square" anchor="ctr" anchorCtr="0">
            <a:sp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3" name="Picture Placeholder 10">
            <a:extLst>
              <a:ext uri="{FF2B5EF4-FFF2-40B4-BE49-F238E27FC236}">
                <a16:creationId xmlns:a16="http://schemas.microsoft.com/office/drawing/2014/main" id="{EA36F336-08E4-4E71-B479-98F032E8E41B}"/>
              </a:ext>
            </a:extLst>
          </p:cNvPr>
          <p:cNvSpPr>
            <a:spLocks noGrp="1"/>
          </p:cNvSpPr>
          <p:nvPr>
            <p:ph type="pic" sz="quarter" idx="10"/>
          </p:nvPr>
        </p:nvSpPr>
        <p:spPr>
          <a:xfrm>
            <a:off x="14496256" y="0"/>
            <a:ext cx="9887744"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4" name="Rectangle 3">
            <a:extLst>
              <a:ext uri="{FF2B5EF4-FFF2-40B4-BE49-F238E27FC236}">
                <a16:creationId xmlns:a16="http://schemas.microsoft.com/office/drawing/2014/main" id="{1FEAE266-1AED-426B-ABE4-360FFA7DD1E2}"/>
              </a:ext>
            </a:extLst>
          </p:cNvPr>
          <p:cNvSpPr/>
          <p:nvPr/>
        </p:nvSpPr>
        <p:spPr>
          <a:xfrm>
            <a:off x="670720" y="10069984"/>
            <a:ext cx="4896544" cy="3412752"/>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pic>
        <p:nvPicPr>
          <p:cNvPr id="7" name="Picture 6">
            <a:extLst>
              <a:ext uri="{FF2B5EF4-FFF2-40B4-BE49-F238E27FC236}">
                <a16:creationId xmlns:a16="http://schemas.microsoft.com/office/drawing/2014/main" id="{6B284D46-3FE0-4651-9122-7C3AAD129B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88" y="11952718"/>
            <a:ext cx="5904656" cy="1302332"/>
          </a:xfrm>
          <a:prstGeom prst="rect">
            <a:avLst/>
          </a:prstGeom>
        </p:spPr>
      </p:pic>
    </p:spTree>
    <p:extLst>
      <p:ext uri="{BB962C8B-B14F-4D97-AF65-F5344CB8AC3E}">
        <p14:creationId xmlns:p14="http://schemas.microsoft.com/office/powerpoint/2010/main" val="2522823912"/>
      </p:ext>
    </p:extLst>
  </p:cSld>
  <p:clrMapOvr>
    <a:masterClrMapping/>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Section Header - option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5" y="4877460"/>
            <a:ext cx="10512426" cy="3961084"/>
          </a:xfrm>
        </p:spPr>
        <p:txBody>
          <a:bodyPr wrap="square" anchor="ctr" anchorCtr="0">
            <a:sp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3" name="Picture Placeholder 10">
            <a:extLst>
              <a:ext uri="{FF2B5EF4-FFF2-40B4-BE49-F238E27FC236}">
                <a16:creationId xmlns:a16="http://schemas.microsoft.com/office/drawing/2014/main" id="{1CEBE5DC-07E1-4B65-9518-961D2B3183AA}"/>
              </a:ext>
            </a:extLst>
          </p:cNvPr>
          <p:cNvSpPr>
            <a:spLocks noGrp="1"/>
          </p:cNvSpPr>
          <p:nvPr>
            <p:ph type="pic" sz="quarter" idx="10"/>
          </p:nvPr>
        </p:nvSpPr>
        <p:spPr>
          <a:xfrm>
            <a:off x="14496256" y="0"/>
            <a:ext cx="9887744"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2"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pic>
        <p:nvPicPr>
          <p:cNvPr id="15" name="Picture 14">
            <a:extLst>
              <a:ext uri="{FF2B5EF4-FFF2-40B4-BE49-F238E27FC236}">
                <a16:creationId xmlns:a16="http://schemas.microsoft.com/office/drawing/2014/main" id="{808B5E23-9338-459A-A8E7-4762B24C3E50}"/>
              </a:ext>
            </a:extLst>
          </p:cNvPr>
          <p:cNvPicPr>
            <a:picLocks noChangeAspect="1"/>
          </p:cNvPicPr>
          <p:nvPr/>
        </p:nvPicPr>
        <p:blipFill>
          <a:blip r:embed="rId3"/>
          <a:stretch>
            <a:fillRect/>
          </a:stretch>
        </p:blipFill>
        <p:spPr>
          <a:xfrm>
            <a:off x="12133714" y="2825552"/>
            <a:ext cx="365792" cy="365792"/>
          </a:xfrm>
          <a:prstGeom prst="rect">
            <a:avLst/>
          </a:prstGeom>
        </p:spPr>
      </p:pic>
      <p:sp>
        <p:nvSpPr>
          <p:cNvPr id="17" name="Oval 16">
            <a:extLst>
              <a:ext uri="{FF2B5EF4-FFF2-40B4-BE49-F238E27FC236}">
                <a16:creationId xmlns:a16="http://schemas.microsoft.com/office/drawing/2014/main" id="{FC321904-BDBE-419A-B400-DC1CF0C4B86D}"/>
              </a:ext>
            </a:extLst>
          </p:cNvPr>
          <p:cNvSpPr/>
          <p:nvPr/>
        </p:nvSpPr>
        <p:spPr>
          <a:xfrm>
            <a:off x="670720" y="2681536"/>
            <a:ext cx="533400" cy="533400"/>
          </a:xfrm>
          <a:prstGeom prst="ellipse">
            <a:avLst/>
          </a:prstGeom>
          <a:solidFill>
            <a:srgbClr val="EC008C"/>
          </a:solidFill>
          <a:ln>
            <a:solidFill>
              <a:srgbClr val="EC0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8" name="Oval 17">
            <a:extLst>
              <a:ext uri="{FF2B5EF4-FFF2-40B4-BE49-F238E27FC236}">
                <a16:creationId xmlns:a16="http://schemas.microsoft.com/office/drawing/2014/main" id="{A85C9B4C-1761-4163-B0E9-E286F346BFDD}"/>
              </a:ext>
            </a:extLst>
          </p:cNvPr>
          <p:cNvSpPr/>
          <p:nvPr/>
        </p:nvSpPr>
        <p:spPr>
          <a:xfrm>
            <a:off x="2542928" y="953344"/>
            <a:ext cx="829312" cy="829312"/>
          </a:xfrm>
          <a:prstGeom prst="ellipse">
            <a:avLst/>
          </a:prstGeom>
          <a:solidFill>
            <a:srgbClr val="17298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pic>
        <p:nvPicPr>
          <p:cNvPr id="8" name="Picture 7">
            <a:extLst>
              <a:ext uri="{FF2B5EF4-FFF2-40B4-BE49-F238E27FC236}">
                <a16:creationId xmlns:a16="http://schemas.microsoft.com/office/drawing/2014/main" id="{3C77CE84-C8D0-4A59-B596-71C9205AD7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704" y="12042577"/>
            <a:ext cx="5629008" cy="1239414"/>
          </a:xfrm>
          <a:prstGeom prst="rect">
            <a:avLst/>
          </a:prstGeom>
        </p:spPr>
      </p:pic>
    </p:spTree>
    <p:extLst>
      <p:ext uri="{BB962C8B-B14F-4D97-AF65-F5344CB8AC3E}">
        <p14:creationId xmlns:p14="http://schemas.microsoft.com/office/powerpoint/2010/main" val="3666845691"/>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Section Header - option 5">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5" y="4877460"/>
            <a:ext cx="10512426" cy="3961084"/>
          </a:xfrm>
        </p:spPr>
        <p:txBody>
          <a:bodyPr wrap="square" anchor="ctr" anchorCtr="0">
            <a:sp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3" name="Picture Placeholder 10">
            <a:extLst>
              <a:ext uri="{FF2B5EF4-FFF2-40B4-BE49-F238E27FC236}">
                <a16:creationId xmlns:a16="http://schemas.microsoft.com/office/drawing/2014/main" id="{EA36F336-08E4-4E71-B479-98F032E8E41B}"/>
              </a:ext>
            </a:extLst>
          </p:cNvPr>
          <p:cNvSpPr>
            <a:spLocks noGrp="1"/>
          </p:cNvSpPr>
          <p:nvPr>
            <p:ph type="pic" sz="quarter" idx="10"/>
          </p:nvPr>
        </p:nvSpPr>
        <p:spPr>
          <a:xfrm>
            <a:off x="14496256" y="0"/>
            <a:ext cx="9887744"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6" name="Rectangle 5">
            <a:extLst>
              <a:ext uri="{FF2B5EF4-FFF2-40B4-BE49-F238E27FC236}">
                <a16:creationId xmlns:a16="http://schemas.microsoft.com/office/drawing/2014/main" id="{D67BD166-F610-4586-9EE0-E9973EC99FEF}"/>
              </a:ext>
            </a:extLst>
          </p:cNvPr>
          <p:cNvSpPr/>
          <p:nvPr/>
        </p:nvSpPr>
        <p:spPr>
          <a:xfrm>
            <a:off x="670720" y="10069984"/>
            <a:ext cx="4896544" cy="3412752"/>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pic>
        <p:nvPicPr>
          <p:cNvPr id="8" name="Picture 7">
            <a:extLst>
              <a:ext uri="{FF2B5EF4-FFF2-40B4-BE49-F238E27FC236}">
                <a16:creationId xmlns:a16="http://schemas.microsoft.com/office/drawing/2014/main" id="{AF241499-57D5-4B7B-84CD-D6C76928A6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88" y="11952718"/>
            <a:ext cx="5904656" cy="1302332"/>
          </a:xfrm>
          <a:prstGeom prst="rect">
            <a:avLst/>
          </a:prstGeom>
        </p:spPr>
      </p:pic>
    </p:spTree>
    <p:extLst>
      <p:ext uri="{BB962C8B-B14F-4D97-AF65-F5344CB8AC3E}">
        <p14:creationId xmlns:p14="http://schemas.microsoft.com/office/powerpoint/2010/main" val="104815161"/>
      </p:ext>
    </p:extLst>
  </p:cSld>
  <p:clrMapOvr>
    <a:masterClrMapping/>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2_Section Header - option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5" y="4877460"/>
            <a:ext cx="10512426" cy="3961084"/>
          </a:xfrm>
        </p:spPr>
        <p:txBody>
          <a:bodyPr wrap="square" anchor="ctr" anchorCtr="0">
            <a:sp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3" name="Picture Placeholder 10">
            <a:extLst>
              <a:ext uri="{FF2B5EF4-FFF2-40B4-BE49-F238E27FC236}">
                <a16:creationId xmlns:a16="http://schemas.microsoft.com/office/drawing/2014/main" id="{1CEBE5DC-07E1-4B65-9518-961D2B3183AA}"/>
              </a:ext>
            </a:extLst>
          </p:cNvPr>
          <p:cNvSpPr>
            <a:spLocks noGrp="1"/>
          </p:cNvSpPr>
          <p:nvPr>
            <p:ph type="pic" sz="quarter" idx="10"/>
          </p:nvPr>
        </p:nvSpPr>
        <p:spPr>
          <a:xfrm>
            <a:off x="14496256" y="0"/>
            <a:ext cx="9887744"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2"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pic>
        <p:nvPicPr>
          <p:cNvPr id="6" name="Picture 5">
            <a:extLst>
              <a:ext uri="{FF2B5EF4-FFF2-40B4-BE49-F238E27FC236}">
                <a16:creationId xmlns:a16="http://schemas.microsoft.com/office/drawing/2014/main" id="{380FECDD-3436-426C-8DBD-F8CDDAB3141C}"/>
              </a:ext>
            </a:extLst>
          </p:cNvPr>
          <p:cNvPicPr>
            <a:picLocks noChangeAspect="1"/>
          </p:cNvPicPr>
          <p:nvPr/>
        </p:nvPicPr>
        <p:blipFill>
          <a:blip r:embed="rId3"/>
          <a:stretch>
            <a:fillRect/>
          </a:stretch>
        </p:blipFill>
        <p:spPr>
          <a:xfrm>
            <a:off x="12133714" y="2825552"/>
            <a:ext cx="365792" cy="365792"/>
          </a:xfrm>
          <a:prstGeom prst="rect">
            <a:avLst/>
          </a:prstGeom>
        </p:spPr>
      </p:pic>
      <p:sp>
        <p:nvSpPr>
          <p:cNvPr id="7" name="Oval 6">
            <a:extLst>
              <a:ext uri="{FF2B5EF4-FFF2-40B4-BE49-F238E27FC236}">
                <a16:creationId xmlns:a16="http://schemas.microsoft.com/office/drawing/2014/main" id="{8C377E3B-3FEB-4504-9826-BAC76041BEDA}"/>
              </a:ext>
            </a:extLst>
          </p:cNvPr>
          <p:cNvSpPr/>
          <p:nvPr/>
        </p:nvSpPr>
        <p:spPr>
          <a:xfrm>
            <a:off x="670720" y="2681536"/>
            <a:ext cx="533400" cy="533400"/>
          </a:xfrm>
          <a:prstGeom prst="ellipse">
            <a:avLst/>
          </a:prstGeom>
          <a:solidFill>
            <a:srgbClr val="EC008C"/>
          </a:solidFill>
          <a:ln>
            <a:solidFill>
              <a:srgbClr val="EC0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8" name="Oval 7">
            <a:extLst>
              <a:ext uri="{FF2B5EF4-FFF2-40B4-BE49-F238E27FC236}">
                <a16:creationId xmlns:a16="http://schemas.microsoft.com/office/drawing/2014/main" id="{334D8866-A746-4452-BC0D-42B729C259A0}"/>
              </a:ext>
            </a:extLst>
          </p:cNvPr>
          <p:cNvSpPr/>
          <p:nvPr/>
        </p:nvSpPr>
        <p:spPr>
          <a:xfrm>
            <a:off x="2542928" y="953344"/>
            <a:ext cx="829312" cy="829312"/>
          </a:xfrm>
          <a:prstGeom prst="ellipse">
            <a:avLst/>
          </a:prstGeom>
          <a:solidFill>
            <a:srgbClr val="17298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pic>
        <p:nvPicPr>
          <p:cNvPr id="10" name="Picture 9">
            <a:extLst>
              <a:ext uri="{FF2B5EF4-FFF2-40B4-BE49-F238E27FC236}">
                <a16:creationId xmlns:a16="http://schemas.microsoft.com/office/drawing/2014/main" id="{BAAFEFBD-3898-4ED8-983A-068D023614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704" y="12042577"/>
            <a:ext cx="5629008" cy="1239414"/>
          </a:xfrm>
          <a:prstGeom prst="rect">
            <a:avLst/>
          </a:prstGeom>
        </p:spPr>
      </p:pic>
    </p:spTree>
    <p:extLst>
      <p:ext uri="{BB962C8B-B14F-4D97-AF65-F5344CB8AC3E}">
        <p14:creationId xmlns:p14="http://schemas.microsoft.com/office/powerpoint/2010/main" val="1602510887"/>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BE5FA-BEBB-4862-9C43-D14CCB29FFFA}"/>
              </a:ext>
            </a:extLst>
          </p:cNvPr>
          <p:cNvSpPr>
            <a:spLocks noGrp="1"/>
          </p:cNvSpPr>
          <p:nvPr>
            <p:ph type="title"/>
          </p:nvPr>
        </p:nvSpPr>
        <p:spPr/>
        <p:txBody>
          <a:bodyPr/>
          <a:lstStyle>
            <a:lvl1pPr>
              <a:defRPr>
                <a:solidFill>
                  <a:schemeClr val="tx2"/>
                </a:solidFill>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0D33DF61-D91B-41EB-AE86-A0DBDBFF582B}"/>
              </a:ext>
            </a:extLst>
          </p:cNvPr>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3BE4DDFD-0837-41FA-8FBA-D37B3BB687F1}"/>
              </a:ext>
            </a:extLst>
          </p:cNvPr>
          <p:cNvSpPr>
            <a:spLocks noGrp="1"/>
          </p:cNvSpPr>
          <p:nvPr>
            <p:ph type="dt" sz="half" idx="10"/>
          </p:nvPr>
        </p:nvSpPr>
        <p:spPr/>
        <p:txBody>
          <a:bodyPr/>
          <a:lstStyle>
            <a:lvl1pPr>
              <a:defRPr>
                <a:solidFill>
                  <a:schemeClr val="tx2"/>
                </a:solidFill>
              </a:defRPr>
            </a:lvl1pPr>
          </a:lstStyle>
          <a:p>
            <a:fld id="{3C404475-5ECB-4D36-A4F5-040C1856A096}" type="datetime2">
              <a:rPr lang="en-GB" smtClean="0"/>
              <a:pPr/>
              <a:t>Friday, 24 November 2023</a:t>
            </a:fld>
            <a:endParaRPr lang="en-GB"/>
          </a:p>
        </p:txBody>
      </p:sp>
      <p:sp>
        <p:nvSpPr>
          <p:cNvPr id="5" name="Footer Placeholder 4">
            <a:extLst>
              <a:ext uri="{FF2B5EF4-FFF2-40B4-BE49-F238E27FC236}">
                <a16:creationId xmlns:a16="http://schemas.microsoft.com/office/drawing/2014/main" id="{0A34EAA5-9395-4AA0-96B6-BD23C5245551}"/>
              </a:ext>
            </a:extLst>
          </p:cNvPr>
          <p:cNvSpPr>
            <a:spLocks noGrp="1"/>
          </p:cNvSpPr>
          <p:nvPr>
            <p:ph type="ftr" sz="quarter" idx="11"/>
          </p:nvPr>
        </p:nvSpPr>
        <p:spPr/>
        <p:txBody>
          <a:bodyPr/>
          <a:lstStyle>
            <a:lvl1pPr>
              <a:defRPr>
                <a:solidFill>
                  <a:schemeClr val="tx2"/>
                </a:solidFill>
              </a:defRPr>
            </a:lvl1pPr>
          </a:lstStyle>
          <a:p>
            <a:r>
              <a:rPr lang="en-GB"/>
              <a:t>Footer Goes Here</a:t>
            </a:r>
          </a:p>
        </p:txBody>
      </p:sp>
      <p:sp>
        <p:nvSpPr>
          <p:cNvPr id="6" name="Slide Number Placeholder 5">
            <a:extLst>
              <a:ext uri="{FF2B5EF4-FFF2-40B4-BE49-F238E27FC236}">
                <a16:creationId xmlns:a16="http://schemas.microsoft.com/office/drawing/2014/main" id="{031C2346-9DC9-4EFE-9CC7-58A873883353}"/>
              </a:ext>
            </a:extLst>
          </p:cNvPr>
          <p:cNvSpPr>
            <a:spLocks noGrp="1"/>
          </p:cNvSpPr>
          <p:nvPr>
            <p:ph type="sldNum" sz="quarter" idx="12"/>
          </p:nvPr>
        </p:nvSpPr>
        <p:spPr/>
        <p:txBody>
          <a:bodyPr/>
          <a:lstStyle>
            <a:lvl1pPr>
              <a:defRPr>
                <a:solidFill>
                  <a:schemeClr val="tx2"/>
                </a:solidFill>
              </a:defRPr>
            </a:lvl1pPr>
          </a:lstStyle>
          <a:p>
            <a:pPr marL="0" lvl="0" indent="0" algn="ctr" rtl="0">
              <a:spcBef>
                <a:spcPts val="0"/>
              </a:spcBef>
              <a:spcAft>
                <a:spcPts val="0"/>
              </a:spcAft>
              <a:buNone/>
            </a:pPr>
            <a:fld id="{00000000-1234-1234-1234-123412341234}" type="slidenum">
              <a:rPr lang="en-US" smtClean="0"/>
              <a:t>‹#›</a:t>
            </a:fld>
            <a:endParaRPr lang="en-US" sz="1400">
              <a:latin typeface="Arial"/>
              <a:ea typeface="Arial"/>
              <a:cs typeface="Arial"/>
              <a:sym typeface="Arial"/>
            </a:endParaRPr>
          </a:p>
        </p:txBody>
      </p:sp>
    </p:spTree>
    <p:extLst>
      <p:ext uri="{BB962C8B-B14F-4D97-AF65-F5344CB8AC3E}">
        <p14:creationId xmlns:p14="http://schemas.microsoft.com/office/powerpoint/2010/main" val="2282759063"/>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9FE78-1071-43B4-8733-6DC694827A7B}"/>
              </a:ext>
            </a:extLst>
          </p:cNvPr>
          <p:cNvSpPr>
            <a:spLocks noGrp="1"/>
          </p:cNvSpPr>
          <p:nvPr>
            <p:ph type="title"/>
          </p:nvPr>
        </p:nvSpPr>
        <p:spPr/>
        <p:txBody>
          <a:bodyPr/>
          <a:lstStyle>
            <a:lvl1pPr>
              <a:defRPr>
                <a:solidFill>
                  <a:schemeClr val="tx2"/>
                </a:solidFill>
              </a:defRPr>
            </a:lvl1pPr>
          </a:lstStyle>
          <a:p>
            <a:r>
              <a:rPr lang="en-GB"/>
              <a:t>Click to edit Master title style</a:t>
            </a:r>
          </a:p>
        </p:txBody>
      </p:sp>
      <p:sp>
        <p:nvSpPr>
          <p:cNvPr id="3" name="Content Placeholder 2">
            <a:extLst>
              <a:ext uri="{FF2B5EF4-FFF2-40B4-BE49-F238E27FC236}">
                <a16:creationId xmlns:a16="http://schemas.microsoft.com/office/drawing/2014/main" id="{EDFA8F19-6500-41F2-994F-0C0B8A75580F}"/>
              </a:ext>
            </a:extLst>
          </p:cNvPr>
          <p:cNvSpPr>
            <a:spLocks noGrp="1"/>
          </p:cNvSpPr>
          <p:nvPr>
            <p:ph sz="half" idx="1"/>
          </p:nvPr>
        </p:nvSpPr>
        <p:spPr>
          <a:xfrm>
            <a:off x="1676400" y="3545633"/>
            <a:ext cx="10363200" cy="3216265"/>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190A2526-AD2C-4E41-84D3-99AAD9431F23}"/>
              </a:ext>
            </a:extLst>
          </p:cNvPr>
          <p:cNvSpPr>
            <a:spLocks noGrp="1"/>
          </p:cNvSpPr>
          <p:nvPr>
            <p:ph sz="half" idx="2"/>
          </p:nvPr>
        </p:nvSpPr>
        <p:spPr>
          <a:xfrm>
            <a:off x="12344400" y="3545633"/>
            <a:ext cx="10363200" cy="3216265"/>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E0968D63-4560-490A-8851-3FAE68CDC0F5}"/>
              </a:ext>
            </a:extLst>
          </p:cNvPr>
          <p:cNvSpPr>
            <a:spLocks noGrp="1"/>
          </p:cNvSpPr>
          <p:nvPr>
            <p:ph type="dt" sz="half" idx="10"/>
          </p:nvPr>
        </p:nvSpPr>
        <p:spPr/>
        <p:txBody>
          <a:bodyPr/>
          <a:lstStyle>
            <a:lvl1pPr>
              <a:defRPr>
                <a:solidFill>
                  <a:schemeClr val="tx2"/>
                </a:solidFill>
              </a:defRPr>
            </a:lvl1pPr>
          </a:lstStyle>
          <a:p>
            <a:fld id="{09FCC7DF-DE0D-449C-BEB8-BE8530498216}" type="datetime2">
              <a:rPr lang="en-GB" smtClean="0"/>
              <a:pPr/>
              <a:t>Friday, 24 November 2023</a:t>
            </a:fld>
            <a:endParaRPr lang="en-GB"/>
          </a:p>
        </p:txBody>
      </p:sp>
      <p:sp>
        <p:nvSpPr>
          <p:cNvPr id="6" name="Footer Placeholder 5">
            <a:extLst>
              <a:ext uri="{FF2B5EF4-FFF2-40B4-BE49-F238E27FC236}">
                <a16:creationId xmlns:a16="http://schemas.microsoft.com/office/drawing/2014/main" id="{CF4C26FF-ADB8-40BD-B16C-6FD03308EF3E}"/>
              </a:ext>
            </a:extLst>
          </p:cNvPr>
          <p:cNvSpPr>
            <a:spLocks noGrp="1"/>
          </p:cNvSpPr>
          <p:nvPr>
            <p:ph type="ftr" sz="quarter" idx="11"/>
          </p:nvPr>
        </p:nvSpPr>
        <p:spPr/>
        <p:txBody>
          <a:bodyPr/>
          <a:lstStyle>
            <a:lvl1pPr>
              <a:defRPr>
                <a:solidFill>
                  <a:schemeClr val="tx2"/>
                </a:solidFill>
              </a:defRPr>
            </a:lvl1pPr>
          </a:lstStyle>
          <a:p>
            <a:r>
              <a:rPr lang="en-GB"/>
              <a:t>Footer Goes Here</a:t>
            </a:r>
          </a:p>
        </p:txBody>
      </p:sp>
      <p:sp>
        <p:nvSpPr>
          <p:cNvPr id="7" name="Slide Number Placeholder 6">
            <a:extLst>
              <a:ext uri="{FF2B5EF4-FFF2-40B4-BE49-F238E27FC236}">
                <a16:creationId xmlns:a16="http://schemas.microsoft.com/office/drawing/2014/main" id="{4633D376-5FFC-4424-BA90-E81E512C965B}"/>
              </a:ext>
            </a:extLst>
          </p:cNvPr>
          <p:cNvSpPr>
            <a:spLocks noGrp="1"/>
          </p:cNvSpPr>
          <p:nvPr>
            <p:ph type="sldNum" sz="quarter" idx="12"/>
          </p:nvPr>
        </p:nvSpPr>
        <p:spPr/>
        <p:txBody>
          <a:bodyPr/>
          <a:lstStyle>
            <a:lvl1pPr>
              <a:defRPr>
                <a:solidFill>
                  <a:schemeClr val="tx2"/>
                </a:solidFill>
              </a:defRPr>
            </a:lvl1pPr>
          </a:lstStyle>
          <a:p>
            <a:pPr marL="0" lvl="0" indent="0" algn="ctr" rtl="0">
              <a:spcBef>
                <a:spcPts val="0"/>
              </a:spcBef>
              <a:spcAft>
                <a:spcPts val="0"/>
              </a:spcAft>
              <a:buNone/>
            </a:pPr>
            <a:fld id="{00000000-1234-1234-1234-123412341234}" type="slidenum">
              <a:rPr lang="en-US" smtClean="0"/>
              <a:t>‹#›</a:t>
            </a:fld>
            <a:endParaRPr lang="en-US" sz="1400">
              <a:latin typeface="Arial"/>
              <a:ea typeface="Arial"/>
              <a:cs typeface="Arial"/>
              <a:sym typeface="Arial"/>
            </a:endParaRPr>
          </a:p>
        </p:txBody>
      </p:sp>
    </p:spTree>
    <p:extLst>
      <p:ext uri="{BB962C8B-B14F-4D97-AF65-F5344CB8AC3E}">
        <p14:creationId xmlns:p14="http://schemas.microsoft.com/office/powerpoint/2010/main" val="4229280587"/>
      </p:ext>
    </p:extLst>
  </p:cSld>
  <p:clrMapOvr>
    <a:masterClrMapping/>
  </p:clrMapOvr>
  <p:hf sldNum="0" hdr="0" ftr="0" dt="0"/>
  <p:extLst>
    <p:ext uri="{DCECCB84-F9BA-43D5-87BE-67443E8EF086}">
      <p15:sldGuideLst xmlns:p15="http://schemas.microsoft.com/office/powerpoint/2012/main">
        <p15:guide id="1" pos="3795">
          <p15:clr>
            <a:srgbClr val="FBAE40"/>
          </p15:clr>
        </p15:guide>
        <p15:guide id="2" pos="3885">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33BF9-E686-45D8-9BA8-4838328FAE1E}"/>
              </a:ext>
            </a:extLst>
          </p:cNvPr>
          <p:cNvSpPr>
            <a:spLocks noGrp="1"/>
          </p:cNvSpPr>
          <p:nvPr>
            <p:ph type="title"/>
          </p:nvPr>
        </p:nvSpPr>
        <p:spPr/>
        <p:txBody>
          <a:bodyPr/>
          <a:lstStyle>
            <a:lvl1pPr>
              <a:defRPr>
                <a:solidFill>
                  <a:schemeClr val="tx2"/>
                </a:solidFill>
              </a:defRPr>
            </a:lvl1pPr>
          </a:lstStyle>
          <a:p>
            <a:r>
              <a:rPr lang="en-GB"/>
              <a:t>Click to edit Master title style</a:t>
            </a:r>
            <a:endParaRPr lang="en-GB" dirty="0"/>
          </a:p>
        </p:txBody>
      </p:sp>
      <p:sp>
        <p:nvSpPr>
          <p:cNvPr id="3" name="Date Placeholder 2">
            <a:extLst>
              <a:ext uri="{FF2B5EF4-FFF2-40B4-BE49-F238E27FC236}">
                <a16:creationId xmlns:a16="http://schemas.microsoft.com/office/drawing/2014/main" id="{FD1EE3A2-B671-440F-82DD-2CC2477DB0F7}"/>
              </a:ext>
            </a:extLst>
          </p:cNvPr>
          <p:cNvSpPr>
            <a:spLocks noGrp="1"/>
          </p:cNvSpPr>
          <p:nvPr>
            <p:ph type="dt" sz="half" idx="10"/>
          </p:nvPr>
        </p:nvSpPr>
        <p:spPr/>
        <p:txBody>
          <a:bodyPr/>
          <a:lstStyle/>
          <a:p>
            <a:fld id="{D4F71593-4DB0-4D81-8C54-FC3441CD6A31}" type="datetime2">
              <a:rPr lang="en-GB" smtClean="0"/>
              <a:t>Friday, 24 November 2023</a:t>
            </a:fld>
            <a:endParaRPr lang="en-GB"/>
          </a:p>
        </p:txBody>
      </p:sp>
      <p:sp>
        <p:nvSpPr>
          <p:cNvPr id="4" name="Footer Placeholder 3">
            <a:extLst>
              <a:ext uri="{FF2B5EF4-FFF2-40B4-BE49-F238E27FC236}">
                <a16:creationId xmlns:a16="http://schemas.microsoft.com/office/drawing/2014/main" id="{AD45F141-88CC-4C9B-BCBF-9411DD6B735F}"/>
              </a:ext>
            </a:extLst>
          </p:cNvPr>
          <p:cNvSpPr>
            <a:spLocks noGrp="1"/>
          </p:cNvSpPr>
          <p:nvPr>
            <p:ph type="ftr" sz="quarter" idx="11"/>
          </p:nvPr>
        </p:nvSpPr>
        <p:spPr/>
        <p:txBody>
          <a:bodyPr/>
          <a:lstStyle/>
          <a:p>
            <a:r>
              <a:rPr lang="en-GB"/>
              <a:t>Footer Goes Here</a:t>
            </a:r>
          </a:p>
        </p:txBody>
      </p:sp>
      <p:sp>
        <p:nvSpPr>
          <p:cNvPr id="5" name="Slide Number Placeholder 4">
            <a:extLst>
              <a:ext uri="{FF2B5EF4-FFF2-40B4-BE49-F238E27FC236}">
                <a16:creationId xmlns:a16="http://schemas.microsoft.com/office/drawing/2014/main" id="{0951594B-2BB0-4059-A8A9-F6D669354563}"/>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sz="1400">
              <a:latin typeface="Arial"/>
              <a:ea typeface="Arial"/>
              <a:cs typeface="Arial"/>
              <a:sym typeface="Arial"/>
            </a:endParaRPr>
          </a:p>
        </p:txBody>
      </p:sp>
    </p:spTree>
    <p:extLst>
      <p:ext uri="{BB962C8B-B14F-4D97-AF65-F5344CB8AC3E}">
        <p14:creationId xmlns:p14="http://schemas.microsoft.com/office/powerpoint/2010/main" val="340436288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Title Slide - option 4">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1678832" y="3689648"/>
            <a:ext cx="10944000" cy="4176464"/>
          </a:xfrm>
          <a:prstGeom prst="rect">
            <a:avLst/>
          </a:prstGeom>
          <a:ln>
            <a:noFill/>
          </a:ln>
        </p:spPr>
        <p:txBody>
          <a:bodyPr bIns="0" anchor="ctr" anchorCtr="0">
            <a:no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2110832" y="8010129"/>
            <a:ext cx="10080000" cy="615554"/>
          </a:xfrm>
        </p:spPr>
        <p:txBody>
          <a:bodyPr/>
          <a:lstStyle>
            <a:lvl1pPr marL="0" indent="0" algn="ctr">
              <a:buNone/>
              <a:defRPr sz="40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GB"/>
              <a:t>Click to edit Master subtitle style</a:t>
            </a:r>
            <a:endParaRPr lang="en-GB" dirty="0"/>
          </a:p>
        </p:txBody>
      </p:sp>
      <p:sp>
        <p:nvSpPr>
          <p:cNvPr id="5" name="Picture Placeholder 10">
            <a:extLst>
              <a:ext uri="{FF2B5EF4-FFF2-40B4-BE49-F238E27FC236}">
                <a16:creationId xmlns:a16="http://schemas.microsoft.com/office/drawing/2014/main" id="{997D0358-D1A5-4615-A65D-68C0B35BE606}"/>
              </a:ext>
            </a:extLst>
          </p:cNvPr>
          <p:cNvSpPr>
            <a:spLocks noGrp="1"/>
          </p:cNvSpPr>
          <p:nvPr>
            <p:ph type="pic" sz="quarter" idx="10"/>
          </p:nvPr>
        </p:nvSpPr>
        <p:spPr>
          <a:xfrm>
            <a:off x="14544891" y="0"/>
            <a:ext cx="9839110"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6" name="Rectangle 5">
            <a:extLst>
              <a:ext uri="{FF2B5EF4-FFF2-40B4-BE49-F238E27FC236}">
                <a16:creationId xmlns:a16="http://schemas.microsoft.com/office/drawing/2014/main" id="{44BCF2C7-D150-4547-98EB-CC87532E06F2}"/>
              </a:ext>
            </a:extLst>
          </p:cNvPr>
          <p:cNvSpPr/>
          <p:nvPr/>
        </p:nvSpPr>
        <p:spPr>
          <a:xfrm>
            <a:off x="670720" y="10069984"/>
            <a:ext cx="4896544" cy="3024336"/>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8" name="TextBox 7">
            <a:extLst>
              <a:ext uri="{FF2B5EF4-FFF2-40B4-BE49-F238E27FC236}">
                <a16:creationId xmlns:a16="http://schemas.microsoft.com/office/drawing/2014/main" id="{BF7201BF-9504-4E8A-B769-8C83E1A8EB01}"/>
              </a:ext>
            </a:extLst>
          </p:cNvPr>
          <p:cNvSpPr txBox="1"/>
          <p:nvPr/>
        </p:nvSpPr>
        <p:spPr>
          <a:xfrm>
            <a:off x="382688" y="12953088"/>
            <a:ext cx="6058248" cy="492443"/>
          </a:xfrm>
          <a:prstGeom prst="rect">
            <a:avLst/>
          </a:prstGeom>
          <a:noFill/>
        </p:spPr>
        <p:txBody>
          <a:bodyPr wrap="square" rtlCol="0">
            <a:spAutoFit/>
          </a:bodyPr>
          <a:lstStyle/>
          <a:p>
            <a:r>
              <a:rPr lang="en-GB" sz="2600" dirty="0">
                <a:solidFill>
                  <a:schemeClr val="bg1"/>
                </a:solidFill>
                <a:latin typeface="Calibri" panose="020F0502020204030204" pitchFamily="34" charset="0"/>
                <a:cs typeface="Andalus" panose="02020603050405020304" pitchFamily="18" charset="-78"/>
              </a:rPr>
              <a:t>Together we will beat cancer </a:t>
            </a:r>
          </a:p>
        </p:txBody>
      </p:sp>
      <p:pic>
        <p:nvPicPr>
          <p:cNvPr id="10" name="Picture 9">
            <a:extLst>
              <a:ext uri="{FF2B5EF4-FFF2-40B4-BE49-F238E27FC236}">
                <a16:creationId xmlns:a16="http://schemas.microsoft.com/office/drawing/2014/main" id="{98DF14C7-60D8-4D88-B7AB-897F26D5E9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88" y="11466512"/>
            <a:ext cx="5904656" cy="1302332"/>
          </a:xfrm>
          <a:prstGeom prst="rect">
            <a:avLst/>
          </a:prstGeom>
        </p:spPr>
      </p:pic>
    </p:spTree>
    <p:extLst>
      <p:ext uri="{BB962C8B-B14F-4D97-AF65-F5344CB8AC3E}">
        <p14:creationId xmlns:p14="http://schemas.microsoft.com/office/powerpoint/2010/main" val="3631092992"/>
      </p:ext>
    </p:extLst>
  </p:cSld>
  <p:clrMapOvr>
    <a:masterClrMapping/>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D4886D-F66E-4DA4-B896-2DD5F023B34E}"/>
              </a:ext>
            </a:extLst>
          </p:cNvPr>
          <p:cNvSpPr>
            <a:spLocks noGrp="1"/>
          </p:cNvSpPr>
          <p:nvPr>
            <p:ph type="dt" sz="half" idx="10"/>
          </p:nvPr>
        </p:nvSpPr>
        <p:spPr>
          <a:xfrm>
            <a:off x="1679576" y="12660451"/>
            <a:ext cx="10512000" cy="246222"/>
          </a:xfrm>
        </p:spPr>
        <p:txBody>
          <a:bodyPr/>
          <a:lstStyle/>
          <a:p>
            <a:fld id="{A97DCDC8-AA34-4254-B0FC-746FEFC2CCD2}" type="datetime2">
              <a:rPr lang="en-GB" smtClean="0"/>
              <a:t>Friday, 24 November 2023</a:t>
            </a:fld>
            <a:endParaRPr lang="en-GB"/>
          </a:p>
        </p:txBody>
      </p:sp>
      <p:sp>
        <p:nvSpPr>
          <p:cNvPr id="3" name="Footer Placeholder 2">
            <a:extLst>
              <a:ext uri="{FF2B5EF4-FFF2-40B4-BE49-F238E27FC236}">
                <a16:creationId xmlns:a16="http://schemas.microsoft.com/office/drawing/2014/main" id="{6CCFCCD3-B48C-4476-9A97-D76934AFE9F8}"/>
              </a:ext>
            </a:extLst>
          </p:cNvPr>
          <p:cNvSpPr>
            <a:spLocks noGrp="1"/>
          </p:cNvSpPr>
          <p:nvPr>
            <p:ph type="ftr" sz="quarter" idx="11"/>
          </p:nvPr>
        </p:nvSpPr>
        <p:spPr>
          <a:xfrm>
            <a:off x="1679576" y="13050689"/>
            <a:ext cx="10512424" cy="246222"/>
          </a:xfrm>
        </p:spPr>
        <p:txBody>
          <a:bodyPr/>
          <a:lstStyle/>
          <a:p>
            <a:r>
              <a:rPr lang="en-GB"/>
              <a:t>Footer Goes Here</a:t>
            </a:r>
          </a:p>
        </p:txBody>
      </p:sp>
      <p:sp>
        <p:nvSpPr>
          <p:cNvPr id="4" name="Slide Number Placeholder 3">
            <a:extLst>
              <a:ext uri="{FF2B5EF4-FFF2-40B4-BE49-F238E27FC236}">
                <a16:creationId xmlns:a16="http://schemas.microsoft.com/office/drawing/2014/main" id="{4B74CFAE-D0C0-468C-98D4-B14C14C4E676}"/>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9143206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with Logo">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056096-ABC1-404A-9892-9E48F602CB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6656" y="12042577"/>
            <a:ext cx="5629008" cy="1239414"/>
          </a:xfrm>
          <a:prstGeom prst="rect">
            <a:avLst/>
          </a:prstGeom>
        </p:spPr>
      </p:pic>
    </p:spTree>
    <p:extLst>
      <p:ext uri="{BB962C8B-B14F-4D97-AF65-F5344CB8AC3E}">
        <p14:creationId xmlns:p14="http://schemas.microsoft.com/office/powerpoint/2010/main" val="958030876"/>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wo Column White">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sz="1400">
              <a:latin typeface="Arial"/>
              <a:ea typeface="Arial"/>
              <a:cs typeface="Arial"/>
              <a:sym typeface="Arial"/>
            </a:endParaRPr>
          </a:p>
        </p:txBody>
      </p:sp>
      <p:sp>
        <p:nvSpPr>
          <p:cNvPr id="7" name="Content Placeholder 6"/>
          <p:cNvSpPr>
            <a:spLocks noGrp="1"/>
          </p:cNvSpPr>
          <p:nvPr>
            <p:ph sz="quarter" idx="13"/>
          </p:nvPr>
        </p:nvSpPr>
        <p:spPr>
          <a:xfrm>
            <a:off x="1683283" y="3524753"/>
            <a:ext cx="10143106" cy="3216266"/>
          </a:xfrm>
        </p:spPr>
        <p:txBody>
          <a:bodyPr/>
          <a:lstStyle>
            <a:lvl1pPr>
              <a:defRPr>
                <a:solidFill>
                  <a:schemeClr val="tx1"/>
                </a:solidFill>
              </a:defRPr>
            </a:lvl1pPr>
            <a:lvl2pPr marL="648882" indent="-648882">
              <a:buFont typeface="Arial" panose="020B0604020202020204" pitchFamily="34" charset="0"/>
              <a:buChar char="•"/>
              <a:defRPr>
                <a:solidFill>
                  <a:schemeClr val="tx1"/>
                </a:solidFill>
              </a:defRPr>
            </a:lvl2pPr>
            <a:lvl3pPr marL="1301602" indent="-652720">
              <a:buFont typeface="Arial" panose="020B0604020202020204" pitchFamily="34" charset="0"/>
              <a:buChar char="•"/>
              <a:defRPr>
                <a:solidFill>
                  <a:schemeClr val="tx1"/>
                </a:solidFill>
              </a:defRPr>
            </a:lvl3pPr>
            <a:lvl4pPr marL="1950480" indent="-648882">
              <a:buFont typeface="Arial" panose="020B0604020202020204" pitchFamily="34" charset="0"/>
              <a:buChar char="•"/>
              <a:defRPr>
                <a:solidFill>
                  <a:schemeClr val="tx1"/>
                </a:solidFill>
              </a:defRPr>
            </a:lvl4pPr>
            <a:lvl5pPr marL="2603200" indent="-652720">
              <a:buFont typeface="Arial" panose="020B0604020202020204" pitchFamily="34" charset="0"/>
              <a:buChar cha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Content Placeholder 8"/>
          <p:cNvSpPr>
            <a:spLocks noGrp="1"/>
          </p:cNvSpPr>
          <p:nvPr>
            <p:ph sz="quarter" idx="14" hasCustomPrompt="1"/>
          </p:nvPr>
        </p:nvSpPr>
        <p:spPr>
          <a:xfrm>
            <a:off x="12557621" y="3524753"/>
            <a:ext cx="10143106" cy="3216266"/>
          </a:xfrm>
        </p:spPr>
        <p:txBody>
          <a:bodyPr/>
          <a:lstStyle>
            <a:lvl1pPr>
              <a:defRPr>
                <a:solidFill>
                  <a:schemeClr val="tx1"/>
                </a:solidFill>
              </a:defRPr>
            </a:lvl1pPr>
            <a:lvl2pPr marL="648882" indent="-648882">
              <a:buFont typeface="Arial" panose="020B0604020202020204" pitchFamily="34" charset="0"/>
              <a:buChar char="•"/>
              <a:defRPr>
                <a:solidFill>
                  <a:schemeClr val="tx1"/>
                </a:solidFill>
              </a:defRPr>
            </a:lvl2pPr>
            <a:lvl3pPr marL="1301602" indent="-652720">
              <a:buFont typeface="Arial" panose="020B0604020202020204" pitchFamily="34" charset="0"/>
              <a:buChar char="•"/>
              <a:defRPr>
                <a:solidFill>
                  <a:schemeClr val="tx1"/>
                </a:solidFill>
              </a:defRPr>
            </a:lvl3pPr>
            <a:lvl4pPr marL="1950480" indent="-648882">
              <a:buFont typeface="Arial" panose="020B0604020202020204" pitchFamily="34" charset="0"/>
              <a:buChar char="•"/>
              <a:defRPr>
                <a:solidFill>
                  <a:schemeClr val="tx1"/>
                </a:solidFill>
              </a:defRPr>
            </a:lvl4pPr>
            <a:lvl5pPr marL="2603200" indent="-652720">
              <a:buFont typeface="Arial" panose="020B0604020202020204" pitchFamily="34" charset="0"/>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512551616"/>
      </p:ext>
    </p:extLst>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losing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997D0358-D1A5-4615-A65D-68C0B35BE606}"/>
              </a:ext>
            </a:extLst>
          </p:cNvPr>
          <p:cNvSpPr>
            <a:spLocks noGrp="1"/>
          </p:cNvSpPr>
          <p:nvPr>
            <p:ph type="pic" sz="quarter" idx="10"/>
          </p:nvPr>
        </p:nvSpPr>
        <p:spPr>
          <a:xfrm>
            <a:off x="14544891" y="0"/>
            <a:ext cx="9839110"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6" name="Title 1">
            <a:extLst>
              <a:ext uri="{FF2B5EF4-FFF2-40B4-BE49-F238E27FC236}">
                <a16:creationId xmlns:a16="http://schemas.microsoft.com/office/drawing/2014/main" id="{13936653-3080-447B-B85A-CA4AC2D8E173}"/>
              </a:ext>
            </a:extLst>
          </p:cNvPr>
          <p:cNvSpPr>
            <a:spLocks noGrp="1"/>
          </p:cNvSpPr>
          <p:nvPr>
            <p:ph type="ctrTitle"/>
          </p:nvPr>
        </p:nvSpPr>
        <p:spPr>
          <a:xfrm>
            <a:off x="1678832" y="3689648"/>
            <a:ext cx="10944000" cy="4176464"/>
          </a:xfrm>
          <a:prstGeom prst="rect">
            <a:avLst/>
          </a:prstGeom>
          <a:ln>
            <a:noFill/>
          </a:ln>
        </p:spPr>
        <p:txBody>
          <a:bodyPr bIns="0" anchor="ctr" anchorCtr="0">
            <a:no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7" name="Rectangle 6">
            <a:extLst>
              <a:ext uri="{FF2B5EF4-FFF2-40B4-BE49-F238E27FC236}">
                <a16:creationId xmlns:a16="http://schemas.microsoft.com/office/drawing/2014/main" id="{1B083680-74B4-4455-AFC5-36F2C960F739}"/>
              </a:ext>
            </a:extLst>
          </p:cNvPr>
          <p:cNvSpPr/>
          <p:nvPr/>
        </p:nvSpPr>
        <p:spPr>
          <a:xfrm>
            <a:off x="670720" y="10069984"/>
            <a:ext cx="4896544" cy="3412752"/>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pic>
        <p:nvPicPr>
          <p:cNvPr id="9" name="Picture 8">
            <a:extLst>
              <a:ext uri="{FF2B5EF4-FFF2-40B4-BE49-F238E27FC236}">
                <a16:creationId xmlns:a16="http://schemas.microsoft.com/office/drawing/2014/main" id="{344253DF-1ABC-4174-A75F-C3973F2D57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88" y="11952718"/>
            <a:ext cx="5904656" cy="1302332"/>
          </a:xfrm>
          <a:prstGeom prst="rect">
            <a:avLst/>
          </a:prstGeom>
        </p:spPr>
      </p:pic>
    </p:spTree>
    <p:extLst>
      <p:ext uri="{BB962C8B-B14F-4D97-AF65-F5344CB8AC3E}">
        <p14:creationId xmlns:p14="http://schemas.microsoft.com/office/powerpoint/2010/main" val="4065685779"/>
      </p:ext>
    </p:extLst>
  </p:cSld>
  <p:clrMapOvr>
    <a:masterClrMapping/>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body" idx="1"/>
          </p:nvPr>
        </p:nvSpPr>
        <p:spPr>
          <a:xfrm>
            <a:off x="1201340" y="11859862"/>
            <a:ext cx="21971003"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3600"/>
              <a:buFont typeface="Helvetica Neue"/>
              <a:buNone/>
              <a:defRPr sz="36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1" name="Google Shape;11;p2"/>
          <p:cNvSpPr txBox="1">
            <a:spLocks noGrp="1"/>
          </p:cNvSpPr>
          <p:nvPr>
            <p:ph type="title"/>
          </p:nvPr>
        </p:nvSpPr>
        <p:spPr>
          <a:xfrm>
            <a:off x="1206496" y="2574991"/>
            <a:ext cx="21971004" cy="4648201"/>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000000"/>
              </a:buClr>
              <a:buSzPts val="11600"/>
              <a:buFont typeface="Helvetica Neue"/>
              <a:buNone/>
              <a:defRPr sz="116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12" name="Google Shape;12;p2"/>
          <p:cNvSpPr txBox="1">
            <a:spLocks noGrp="1"/>
          </p:cNvSpPr>
          <p:nvPr>
            <p:ph type="body" idx="2"/>
          </p:nvPr>
        </p:nvSpPr>
        <p:spPr>
          <a:xfrm>
            <a:off x="1201342" y="7223190"/>
            <a:ext cx="21971001" cy="1905001"/>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228600" algn="l">
              <a:lnSpc>
                <a:spcPct val="100000"/>
              </a:lnSpc>
              <a:spcBef>
                <a:spcPts val="0"/>
              </a:spcBef>
              <a:spcAft>
                <a:spcPts val="0"/>
              </a:spcAft>
              <a:buClr>
                <a:srgbClr val="000000"/>
              </a:buClr>
              <a:buSzPts val="5500"/>
              <a:buFont typeface="Helvetica Neue"/>
              <a:buNone/>
              <a:defRPr sz="5500" b="1"/>
            </a:lvl2pPr>
            <a:lvl3pPr marL="1371600" lvl="2" indent="-228600" algn="l">
              <a:lnSpc>
                <a:spcPct val="100000"/>
              </a:lnSpc>
              <a:spcBef>
                <a:spcPts val="0"/>
              </a:spcBef>
              <a:spcAft>
                <a:spcPts val="0"/>
              </a:spcAft>
              <a:buClr>
                <a:srgbClr val="000000"/>
              </a:buClr>
              <a:buSzPts val="5500"/>
              <a:buFont typeface="Helvetica Neue"/>
              <a:buNone/>
              <a:defRPr sz="5500" b="1"/>
            </a:lvl3pPr>
            <a:lvl4pPr marL="1828800" lvl="3" indent="-228600" algn="l">
              <a:lnSpc>
                <a:spcPct val="100000"/>
              </a:lnSpc>
              <a:spcBef>
                <a:spcPts val="0"/>
              </a:spcBef>
              <a:spcAft>
                <a:spcPts val="0"/>
              </a:spcAft>
              <a:buClr>
                <a:srgbClr val="000000"/>
              </a:buClr>
              <a:buSzPts val="5500"/>
              <a:buFont typeface="Helvetica Neue"/>
              <a:buNone/>
              <a:defRPr sz="5500" b="1"/>
            </a:lvl4pPr>
            <a:lvl5pPr marL="2286000" lvl="4" indent="-228600" algn="l">
              <a:lnSpc>
                <a:spcPct val="100000"/>
              </a:lnSpc>
              <a:spcBef>
                <a:spcPts val="0"/>
              </a:spcBef>
              <a:spcAft>
                <a:spcPts val="0"/>
              </a:spcAft>
              <a:buClr>
                <a:srgbClr val="000000"/>
              </a:buClr>
              <a:buSzPts val="5500"/>
              <a:buFont typeface="Helvetica Neue"/>
              <a:buNone/>
              <a:defRPr sz="5500" b="1"/>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3" name="Google Shape;13;p2"/>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3728016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Title &amp; Bullets" type="tx">
  <p:cSld name="Title &amp; Bullets">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16" name="Google Shape;16;p3"/>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7" name="Google Shape;17;p3"/>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369189" algn="l">
              <a:lnSpc>
                <a:spcPct val="90000"/>
              </a:lnSpc>
              <a:spcBef>
                <a:spcPts val="4500"/>
              </a:spcBef>
              <a:spcAft>
                <a:spcPts val="0"/>
              </a:spcAft>
              <a:buClr>
                <a:srgbClr val="000000"/>
              </a:buClr>
              <a:buSzPts val="2214"/>
              <a:buChar char="•"/>
              <a:defRPr/>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8" name="Google Shape;18;p3"/>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6094317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p>
        </p:txBody>
      </p:sp>
      <p:sp>
        <p:nvSpPr>
          <p:cNvPr id="3" name="Content Placeholder 2"/>
          <p:cNvSpPr>
            <a:spLocks noGrp="1"/>
          </p:cNvSpPr>
          <p:nvPr>
            <p:ph sz="half" idx="1"/>
          </p:nvPr>
        </p:nvSpPr>
        <p:spPr>
          <a:xfrm>
            <a:off x="1219200" y="3454403"/>
            <a:ext cx="10160000" cy="8229598"/>
          </a:xfrm>
        </p:spPr>
        <p:txBody>
          <a:bodyPr/>
          <a:lstStyle>
            <a:lvl1pPr>
              <a:defRPr sz="4800"/>
            </a:lvl1pPr>
            <a:lvl2pPr>
              <a:defRPr sz="4000"/>
            </a:lvl2pPr>
            <a:lvl3pPr>
              <a:defRPr sz="4000"/>
            </a:lvl3pPr>
            <a:lvl4pPr>
              <a:defRPr sz="3200"/>
            </a:lvl4pPr>
            <a:lvl5pPr>
              <a:defRPr sz="3200"/>
            </a:lvl5pPr>
            <a:lvl6pPr>
              <a:defRPr sz="3600"/>
            </a:lvl6pPr>
            <a:lvl7pPr>
              <a:defRPr sz="3600"/>
            </a:lvl7pPr>
            <a:lvl8pPr>
              <a:defRPr sz="3600"/>
            </a:lvl8pPr>
            <a:lvl9pPr>
              <a:defRPr sz="3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Date Placeholder 3"/>
          <p:cNvSpPr>
            <a:spLocks noGrp="1"/>
          </p:cNvSpPr>
          <p:nvPr>
            <p:ph type="dt" sz="half" idx="10"/>
          </p:nvPr>
        </p:nvSpPr>
        <p:spPr>
          <a:xfrm>
            <a:off x="2235200" y="12293600"/>
            <a:ext cx="9956800" cy="355600"/>
          </a:xfrm>
          <a:prstGeom prst="rect">
            <a:avLst/>
          </a:prstGeom>
        </p:spPr>
        <p:txBody>
          <a:bodyPr vert="horz" lIns="0" tIns="0" rIns="0" bIns="0" rtlCol="0" anchor="t" anchorCtr="0"/>
          <a:lstStyle>
            <a:lvl1pPr algn="l">
              <a:defRPr sz="2000">
                <a:solidFill>
                  <a:schemeClr val="accent6"/>
                </a:solidFill>
              </a:defRPr>
            </a:lvl1pPr>
          </a:lstStyle>
          <a:p>
            <a:fld id="{750CEE6D-10F8-E84E-B244-45BE4C072FAD}" type="datetime2">
              <a:rPr lang="en-GB" smtClean="0"/>
              <a:t>Friday, 24 November 2023</a:t>
            </a:fld>
            <a:endParaRPr lang="en-GB" dirty="0"/>
          </a:p>
        </p:txBody>
      </p:sp>
      <p:sp>
        <p:nvSpPr>
          <p:cNvPr id="15" name="Footer Placeholder 4"/>
          <p:cNvSpPr>
            <a:spLocks noGrp="1"/>
          </p:cNvSpPr>
          <p:nvPr>
            <p:ph type="ftr" sz="quarter" idx="3"/>
          </p:nvPr>
        </p:nvSpPr>
        <p:spPr>
          <a:xfrm>
            <a:off x="2235201" y="12649198"/>
            <a:ext cx="9956802" cy="762000"/>
          </a:xfrm>
          <a:prstGeom prst="rect">
            <a:avLst/>
          </a:prstGeom>
        </p:spPr>
        <p:txBody>
          <a:bodyPr vert="horz" lIns="0" tIns="0" rIns="0" bIns="0" rtlCol="0" anchor="t" anchorCtr="0"/>
          <a:lstStyle>
            <a:lvl1pPr algn="l">
              <a:defRPr sz="2000">
                <a:solidFill>
                  <a:schemeClr val="tx1"/>
                </a:solidFill>
              </a:defRPr>
            </a:lvl1pPr>
          </a:lstStyle>
          <a:p>
            <a:r>
              <a:rPr lang="en-US"/>
              <a:t>View &lt;Headers and Footers&gt; to alter this text</a:t>
            </a:r>
            <a:endParaRPr lang="en-GB" dirty="0"/>
          </a:p>
        </p:txBody>
      </p:sp>
      <p:sp>
        <p:nvSpPr>
          <p:cNvPr id="16" name="Slide Number Placeholder 5"/>
          <p:cNvSpPr>
            <a:spLocks noGrp="1"/>
          </p:cNvSpPr>
          <p:nvPr>
            <p:ph type="sldNum" sz="quarter" idx="4"/>
          </p:nvPr>
        </p:nvSpPr>
        <p:spPr>
          <a:xfrm>
            <a:off x="15456363" y="12330608"/>
            <a:ext cx="677334" cy="307777"/>
          </a:xfrm>
          <a:prstGeom prst="rect">
            <a:avLst/>
          </a:prstGeom>
        </p:spPr>
        <p:txBody>
          <a:bodyPr vert="horz" lIns="0" tIns="0" rIns="0" bIns="0" rtlCol="0" anchor="t" anchorCtr="0"/>
          <a:lstStyle>
            <a:lvl1pPr algn="l">
              <a:defRPr sz="2000">
                <a:solidFill>
                  <a:srgbClr val="5D5C5C"/>
                </a:solidFill>
              </a:defRPr>
            </a:lvl1pPr>
          </a:lstStyle>
          <a:p>
            <a:fld id="{C231324C-4752-C242-8156-5E21DB4253A5}" type="slidenum">
              <a:rPr lang="en-GB" smtClean="0"/>
              <a:pPr/>
              <a:t>‹#›</a:t>
            </a:fld>
            <a:endParaRPr lang="en-GB" dirty="0"/>
          </a:p>
        </p:txBody>
      </p:sp>
      <p:sp>
        <p:nvSpPr>
          <p:cNvPr id="9" name="Content Placeholder 2"/>
          <p:cNvSpPr>
            <a:spLocks noGrp="1"/>
          </p:cNvSpPr>
          <p:nvPr>
            <p:ph sz="half" idx="11"/>
          </p:nvPr>
        </p:nvSpPr>
        <p:spPr>
          <a:xfrm>
            <a:off x="12192000" y="3454403"/>
            <a:ext cx="10972800" cy="8229598"/>
          </a:xfrm>
        </p:spPr>
        <p:txBody>
          <a:bodyPr/>
          <a:lstStyle>
            <a:lvl1pPr>
              <a:defRPr sz="4800"/>
            </a:lvl1pPr>
            <a:lvl2pPr>
              <a:defRPr sz="4000"/>
            </a:lvl2pPr>
            <a:lvl3pPr>
              <a:defRPr sz="4000"/>
            </a:lvl3pPr>
            <a:lvl4pPr>
              <a:defRPr sz="3200"/>
            </a:lvl4pPr>
            <a:lvl5pPr>
              <a:defRPr sz="3200"/>
            </a:lvl5pPr>
            <a:lvl6pPr>
              <a:defRPr sz="3600"/>
            </a:lvl6pPr>
            <a:lvl7pPr>
              <a:defRPr sz="3600"/>
            </a:lvl7pPr>
            <a:lvl8pPr>
              <a:defRPr sz="3600"/>
            </a:lvl8pPr>
            <a:lvl9pPr>
              <a:defRPr sz="3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pic>
        <p:nvPicPr>
          <p:cNvPr id="10" name="Picture 9" descr="CRUK CRI logo.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6032427" y="11754544"/>
            <a:ext cx="7680854" cy="1668240"/>
          </a:xfrm>
          <a:prstGeom prst="rect">
            <a:avLst/>
          </a:prstGeom>
        </p:spPr>
      </p:pic>
    </p:spTree>
    <p:extLst>
      <p:ext uri="{BB962C8B-B14F-4D97-AF65-F5344CB8AC3E}">
        <p14:creationId xmlns:p14="http://schemas.microsoft.com/office/powerpoint/2010/main" val="1893422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 option 4">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1678832" y="3689648"/>
            <a:ext cx="10944000" cy="4176464"/>
          </a:xfrm>
          <a:prstGeom prst="rect">
            <a:avLst/>
          </a:prstGeom>
          <a:ln>
            <a:noFill/>
          </a:ln>
        </p:spPr>
        <p:txBody>
          <a:bodyPr bIns="0" anchor="ctr" anchorCtr="0">
            <a:no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2110832" y="8010129"/>
            <a:ext cx="10080000" cy="615554"/>
          </a:xfrm>
        </p:spPr>
        <p:txBody>
          <a:bodyPr/>
          <a:lstStyle>
            <a:lvl1pPr marL="0" indent="0" algn="ctr">
              <a:buNone/>
              <a:defRPr sz="40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GB"/>
              <a:t>Click to edit Master subtitle style</a:t>
            </a:r>
            <a:endParaRPr lang="en-GB" dirty="0"/>
          </a:p>
        </p:txBody>
      </p:sp>
      <p:sp>
        <p:nvSpPr>
          <p:cNvPr id="5" name="Picture Placeholder 10">
            <a:extLst>
              <a:ext uri="{FF2B5EF4-FFF2-40B4-BE49-F238E27FC236}">
                <a16:creationId xmlns:a16="http://schemas.microsoft.com/office/drawing/2014/main" id="{997D0358-D1A5-4615-A65D-68C0B35BE606}"/>
              </a:ext>
            </a:extLst>
          </p:cNvPr>
          <p:cNvSpPr>
            <a:spLocks noGrp="1"/>
          </p:cNvSpPr>
          <p:nvPr>
            <p:ph type="pic" sz="quarter" idx="10"/>
          </p:nvPr>
        </p:nvSpPr>
        <p:spPr>
          <a:xfrm>
            <a:off x="14544891" y="0"/>
            <a:ext cx="9839110"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6" name="Rectangle 5">
            <a:extLst>
              <a:ext uri="{FF2B5EF4-FFF2-40B4-BE49-F238E27FC236}">
                <a16:creationId xmlns:a16="http://schemas.microsoft.com/office/drawing/2014/main" id="{C30E9D85-FA01-435A-807C-2764FE1066EB}"/>
              </a:ext>
            </a:extLst>
          </p:cNvPr>
          <p:cNvSpPr/>
          <p:nvPr/>
        </p:nvSpPr>
        <p:spPr>
          <a:xfrm>
            <a:off x="670720" y="10069984"/>
            <a:ext cx="4896544" cy="3024336"/>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10" name="TextBox 9">
            <a:extLst>
              <a:ext uri="{FF2B5EF4-FFF2-40B4-BE49-F238E27FC236}">
                <a16:creationId xmlns:a16="http://schemas.microsoft.com/office/drawing/2014/main" id="{FE835EBC-EFF7-4C19-A824-ABA43CC01B6F}"/>
              </a:ext>
            </a:extLst>
          </p:cNvPr>
          <p:cNvSpPr txBox="1"/>
          <p:nvPr/>
        </p:nvSpPr>
        <p:spPr>
          <a:xfrm>
            <a:off x="382688" y="12953088"/>
            <a:ext cx="6058248" cy="492443"/>
          </a:xfrm>
          <a:prstGeom prst="rect">
            <a:avLst/>
          </a:prstGeom>
          <a:noFill/>
        </p:spPr>
        <p:txBody>
          <a:bodyPr wrap="square" rtlCol="0">
            <a:spAutoFit/>
          </a:bodyPr>
          <a:lstStyle/>
          <a:p>
            <a:r>
              <a:rPr lang="en-GB" sz="2600" dirty="0">
                <a:solidFill>
                  <a:schemeClr val="bg1"/>
                </a:solidFill>
                <a:latin typeface="Calibri" panose="020F0502020204030204" pitchFamily="34" charset="0"/>
                <a:cs typeface="Andalus" panose="02020603050405020304" pitchFamily="18" charset="-78"/>
              </a:rPr>
              <a:t>Together we will beat cancer </a:t>
            </a:r>
          </a:p>
        </p:txBody>
      </p:sp>
      <p:pic>
        <p:nvPicPr>
          <p:cNvPr id="9" name="Picture 8">
            <a:extLst>
              <a:ext uri="{FF2B5EF4-FFF2-40B4-BE49-F238E27FC236}">
                <a16:creationId xmlns:a16="http://schemas.microsoft.com/office/drawing/2014/main" id="{5EA8B399-06C1-4EA0-AC8F-1340D16BC3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88" y="11466512"/>
            <a:ext cx="5904656" cy="1302332"/>
          </a:xfrm>
          <a:prstGeom prst="rect">
            <a:avLst/>
          </a:prstGeom>
        </p:spPr>
      </p:pic>
    </p:spTree>
    <p:extLst>
      <p:ext uri="{BB962C8B-B14F-4D97-AF65-F5344CB8AC3E}">
        <p14:creationId xmlns:p14="http://schemas.microsoft.com/office/powerpoint/2010/main" val="3247653090"/>
      </p:ext>
    </p:extLst>
  </p:cSld>
  <p:clrMapOvr>
    <a:masterClrMapping/>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Header">
    <p:bg>
      <p:bgPr>
        <a:blipFill dpi="0" rotWithShape="1">
          <a:blip r:embed="rId2" cstate="print">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7" y="5523791"/>
            <a:ext cx="14976474" cy="2668422"/>
          </a:xfrm>
        </p:spPr>
        <p:txBody>
          <a:bodyPr wrap="square" anchor="ctr" anchorCtr="0">
            <a:sp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4" name="Rectangle 3">
            <a:extLst>
              <a:ext uri="{FF2B5EF4-FFF2-40B4-BE49-F238E27FC236}">
                <a16:creationId xmlns:a16="http://schemas.microsoft.com/office/drawing/2014/main" id="{23CE970A-69F0-4380-B369-6E5245E60786}"/>
              </a:ext>
            </a:extLst>
          </p:cNvPr>
          <p:cNvSpPr/>
          <p:nvPr/>
        </p:nvSpPr>
        <p:spPr>
          <a:xfrm>
            <a:off x="18960752" y="10440550"/>
            <a:ext cx="4896544" cy="30243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pic>
        <p:nvPicPr>
          <p:cNvPr id="6" name="Picture 5">
            <a:extLst>
              <a:ext uri="{FF2B5EF4-FFF2-40B4-BE49-F238E27FC236}">
                <a16:creationId xmlns:a16="http://schemas.microsoft.com/office/drawing/2014/main" id="{F3175505-2C65-4AA4-91A9-4D6D0D6AD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96656" y="12042577"/>
            <a:ext cx="5629008" cy="1239414"/>
          </a:xfrm>
          <a:prstGeom prst="rect">
            <a:avLst/>
          </a:prstGeom>
        </p:spPr>
      </p:pic>
    </p:spTree>
    <p:extLst>
      <p:ext uri="{BB962C8B-B14F-4D97-AF65-F5344CB8AC3E}">
        <p14:creationId xmlns:p14="http://schemas.microsoft.com/office/powerpoint/2010/main" val="2522578031"/>
      </p:ext>
    </p:extLst>
  </p:cSld>
  <p:clrMapOvr>
    <a:masterClrMapping/>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Header - option 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7" y="5523791"/>
            <a:ext cx="14976474" cy="2668422"/>
          </a:xfrm>
        </p:spPr>
        <p:txBody>
          <a:bodyPr wrap="square" anchor="ctr" anchorCtr="0">
            <a:sp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3" name="Rectangle 2">
            <a:extLst>
              <a:ext uri="{FF2B5EF4-FFF2-40B4-BE49-F238E27FC236}">
                <a16:creationId xmlns:a16="http://schemas.microsoft.com/office/drawing/2014/main" id="{D1057045-282D-4894-93DF-38BEDA5FC206}"/>
              </a:ext>
            </a:extLst>
          </p:cNvPr>
          <p:cNvSpPr/>
          <p:nvPr/>
        </p:nvSpPr>
        <p:spPr>
          <a:xfrm>
            <a:off x="18960752" y="10440550"/>
            <a:ext cx="4896544" cy="3024336"/>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pic>
        <p:nvPicPr>
          <p:cNvPr id="6" name="Picture 5">
            <a:extLst>
              <a:ext uri="{FF2B5EF4-FFF2-40B4-BE49-F238E27FC236}">
                <a16:creationId xmlns:a16="http://schemas.microsoft.com/office/drawing/2014/main" id="{90F4F69F-2D00-4A70-A094-4F6050E9F5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2640" y="11952718"/>
            <a:ext cx="5904656" cy="1302332"/>
          </a:xfrm>
          <a:prstGeom prst="rect">
            <a:avLst/>
          </a:prstGeom>
        </p:spPr>
      </p:pic>
    </p:spTree>
    <p:extLst>
      <p:ext uri="{BB962C8B-B14F-4D97-AF65-F5344CB8AC3E}">
        <p14:creationId xmlns:p14="http://schemas.microsoft.com/office/powerpoint/2010/main" val="1245967905"/>
      </p:ext>
    </p:extLst>
  </p:cSld>
  <p:clrMapOvr>
    <a:masterClrMapping/>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Header - option 3">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7" y="5523791"/>
            <a:ext cx="14976474" cy="2668422"/>
          </a:xfrm>
        </p:spPr>
        <p:txBody>
          <a:bodyPr wrap="square" anchor="ctr" anchorCtr="0">
            <a:sp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5" name="Rectangle 4">
            <a:extLst>
              <a:ext uri="{FF2B5EF4-FFF2-40B4-BE49-F238E27FC236}">
                <a16:creationId xmlns:a16="http://schemas.microsoft.com/office/drawing/2014/main" id="{25BDC983-CD54-481A-90C4-66C6E8002E4C}"/>
              </a:ext>
            </a:extLst>
          </p:cNvPr>
          <p:cNvSpPr/>
          <p:nvPr/>
        </p:nvSpPr>
        <p:spPr>
          <a:xfrm>
            <a:off x="18960752" y="10440550"/>
            <a:ext cx="4896544" cy="3024336"/>
          </a:xfrm>
          <a:prstGeom prst="rect">
            <a:avLst/>
          </a:prstGeom>
          <a:solidFill>
            <a:srgbClr val="A7A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pic>
        <p:nvPicPr>
          <p:cNvPr id="7" name="Picture 6">
            <a:extLst>
              <a:ext uri="{FF2B5EF4-FFF2-40B4-BE49-F238E27FC236}">
                <a16:creationId xmlns:a16="http://schemas.microsoft.com/office/drawing/2014/main" id="{1D34D5D9-5C59-429E-815C-3CEACC8702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2640" y="11952718"/>
            <a:ext cx="5904656" cy="1302332"/>
          </a:xfrm>
          <a:prstGeom prst="rect">
            <a:avLst/>
          </a:prstGeom>
        </p:spPr>
      </p:pic>
    </p:spTree>
    <p:extLst>
      <p:ext uri="{BB962C8B-B14F-4D97-AF65-F5344CB8AC3E}">
        <p14:creationId xmlns:p14="http://schemas.microsoft.com/office/powerpoint/2010/main" val="3474416428"/>
      </p:ext>
    </p:extLst>
  </p:cSld>
  <p:clrMapOvr>
    <a:masterClrMapping/>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Header - option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5" y="4877460"/>
            <a:ext cx="10512426" cy="3961084"/>
          </a:xfrm>
        </p:spPr>
        <p:txBody>
          <a:bodyPr wrap="square" anchor="ctr" anchorCtr="0">
            <a:sp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3" name="Picture Placeholder 10">
            <a:extLst>
              <a:ext uri="{FF2B5EF4-FFF2-40B4-BE49-F238E27FC236}">
                <a16:creationId xmlns:a16="http://schemas.microsoft.com/office/drawing/2014/main" id="{1CEBE5DC-07E1-4B65-9518-961D2B3183AA}"/>
              </a:ext>
            </a:extLst>
          </p:cNvPr>
          <p:cNvSpPr>
            <a:spLocks noGrp="1"/>
          </p:cNvSpPr>
          <p:nvPr>
            <p:ph type="pic" sz="quarter" idx="10"/>
          </p:nvPr>
        </p:nvSpPr>
        <p:spPr>
          <a:xfrm>
            <a:off x="14496256" y="0"/>
            <a:ext cx="9887744"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2"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5" name="Oval 4">
            <a:extLst>
              <a:ext uri="{FF2B5EF4-FFF2-40B4-BE49-F238E27FC236}">
                <a16:creationId xmlns:a16="http://schemas.microsoft.com/office/drawing/2014/main" id="{42CF35B7-1632-421B-8A62-A66970D923EA}"/>
              </a:ext>
            </a:extLst>
          </p:cNvPr>
          <p:cNvSpPr/>
          <p:nvPr/>
        </p:nvSpPr>
        <p:spPr>
          <a:xfrm>
            <a:off x="2542928" y="953344"/>
            <a:ext cx="829312" cy="829312"/>
          </a:xfrm>
          <a:prstGeom prst="ellipse">
            <a:avLst/>
          </a:prstGeom>
          <a:solidFill>
            <a:srgbClr val="17298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6" name="Oval 5">
            <a:extLst>
              <a:ext uri="{FF2B5EF4-FFF2-40B4-BE49-F238E27FC236}">
                <a16:creationId xmlns:a16="http://schemas.microsoft.com/office/drawing/2014/main" id="{3762D73B-BBFA-449A-946A-8A819A1B7DF8}"/>
              </a:ext>
            </a:extLst>
          </p:cNvPr>
          <p:cNvSpPr/>
          <p:nvPr/>
        </p:nvSpPr>
        <p:spPr>
          <a:xfrm>
            <a:off x="3551040" y="1857132"/>
            <a:ext cx="340952" cy="340952"/>
          </a:xfrm>
          <a:prstGeom prst="ellipse">
            <a:avLst/>
          </a:prstGeom>
          <a:solidFill>
            <a:srgbClr val="00B6ED"/>
          </a:solidFill>
          <a:ln>
            <a:solidFill>
              <a:srgbClr val="00B6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7" name="Oval 6">
            <a:extLst>
              <a:ext uri="{FF2B5EF4-FFF2-40B4-BE49-F238E27FC236}">
                <a16:creationId xmlns:a16="http://schemas.microsoft.com/office/drawing/2014/main" id="{1445F4B4-6C4B-4789-85A0-919776932321}"/>
              </a:ext>
            </a:extLst>
          </p:cNvPr>
          <p:cNvSpPr/>
          <p:nvPr/>
        </p:nvSpPr>
        <p:spPr>
          <a:xfrm>
            <a:off x="670720" y="2681536"/>
            <a:ext cx="533400" cy="533400"/>
          </a:xfrm>
          <a:prstGeom prst="ellipse">
            <a:avLst/>
          </a:prstGeom>
          <a:solidFill>
            <a:srgbClr val="EC008C"/>
          </a:solidFill>
          <a:ln>
            <a:solidFill>
              <a:srgbClr val="EC0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8">
            <a:extLst>
              <a:ext uri="{FF2B5EF4-FFF2-40B4-BE49-F238E27FC236}">
                <a16:creationId xmlns:a16="http://schemas.microsoft.com/office/drawing/2014/main" id="{EEDF331A-3129-4180-9508-4892211266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704" y="12042577"/>
            <a:ext cx="5629008" cy="1239414"/>
          </a:xfrm>
          <a:prstGeom prst="rect">
            <a:avLst/>
          </a:prstGeom>
        </p:spPr>
      </p:pic>
    </p:spTree>
    <p:extLst>
      <p:ext uri="{BB962C8B-B14F-4D97-AF65-F5344CB8AC3E}">
        <p14:creationId xmlns:p14="http://schemas.microsoft.com/office/powerpoint/2010/main" val="2404825236"/>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theme" Target="../theme/theme2.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25EF75-4D52-440A-A177-AD7D86E621B3}"/>
              </a:ext>
            </a:extLst>
          </p:cNvPr>
          <p:cNvSpPr>
            <a:spLocks noGrp="1"/>
          </p:cNvSpPr>
          <p:nvPr>
            <p:ph type="title"/>
          </p:nvPr>
        </p:nvSpPr>
        <p:spPr>
          <a:xfrm>
            <a:off x="1676400" y="809329"/>
            <a:ext cx="21031200" cy="1231106"/>
          </a:xfrm>
          <a:prstGeom prst="rect">
            <a:avLst/>
          </a:prstGeom>
        </p:spPr>
        <p:txBody>
          <a:bodyPr vert="horz" lIns="0" tIns="0" rIns="0" bIns="0" rtlCol="0" anchor="t" anchorCtr="0">
            <a:spAutoFit/>
          </a:body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A660E384-7329-4F48-9513-487423506C14}"/>
              </a:ext>
            </a:extLst>
          </p:cNvPr>
          <p:cNvSpPr>
            <a:spLocks noGrp="1"/>
          </p:cNvSpPr>
          <p:nvPr>
            <p:ph type="body" idx="1"/>
          </p:nvPr>
        </p:nvSpPr>
        <p:spPr>
          <a:xfrm>
            <a:off x="1676400" y="3545633"/>
            <a:ext cx="21031200" cy="3216266"/>
          </a:xfrm>
          <a:prstGeom prst="rect">
            <a:avLst/>
          </a:prstGeom>
        </p:spPr>
        <p:txBody>
          <a:bodyPr vert="horz"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8A02CADF-0F3F-4A6D-8357-3E5A35796082}"/>
              </a:ext>
            </a:extLst>
          </p:cNvPr>
          <p:cNvSpPr>
            <a:spLocks noGrp="1"/>
          </p:cNvSpPr>
          <p:nvPr>
            <p:ph type="dt" sz="half" idx="2"/>
          </p:nvPr>
        </p:nvSpPr>
        <p:spPr>
          <a:xfrm>
            <a:off x="1679576" y="12660451"/>
            <a:ext cx="10512000" cy="246222"/>
          </a:xfrm>
          <a:prstGeom prst="rect">
            <a:avLst/>
          </a:prstGeom>
        </p:spPr>
        <p:txBody>
          <a:bodyPr vert="horz" wrap="square" lIns="0" tIns="0" rIns="0" bIns="0" rtlCol="0" anchor="b" anchorCtr="0">
            <a:spAutoFit/>
          </a:bodyPr>
          <a:lstStyle>
            <a:lvl1pPr algn="l">
              <a:defRPr sz="1600">
                <a:solidFill>
                  <a:schemeClr val="tx2"/>
                </a:solidFill>
              </a:defRPr>
            </a:lvl1pPr>
          </a:lstStyle>
          <a:p>
            <a:fld id="{7BFF6A76-928D-4240-A973-B16EE178E0D9}" type="datetime2">
              <a:rPr lang="en-GB" smtClean="0"/>
              <a:pPr/>
              <a:t>Friday, 24 November 2023</a:t>
            </a:fld>
            <a:endParaRPr lang="en-GB" dirty="0"/>
          </a:p>
        </p:txBody>
      </p:sp>
      <p:sp>
        <p:nvSpPr>
          <p:cNvPr id="5" name="Footer Placeholder 4">
            <a:extLst>
              <a:ext uri="{FF2B5EF4-FFF2-40B4-BE49-F238E27FC236}">
                <a16:creationId xmlns:a16="http://schemas.microsoft.com/office/drawing/2014/main" id="{99B8B8C9-4F22-4557-AE82-C88DC9015F8B}"/>
              </a:ext>
            </a:extLst>
          </p:cNvPr>
          <p:cNvSpPr>
            <a:spLocks noGrp="1"/>
          </p:cNvSpPr>
          <p:nvPr>
            <p:ph type="ftr" sz="quarter" idx="3"/>
          </p:nvPr>
        </p:nvSpPr>
        <p:spPr>
          <a:xfrm>
            <a:off x="1679576" y="13050689"/>
            <a:ext cx="21024000" cy="246222"/>
          </a:xfrm>
          <a:prstGeom prst="rect">
            <a:avLst/>
          </a:prstGeom>
        </p:spPr>
        <p:txBody>
          <a:bodyPr vert="horz" wrap="square" lIns="0" tIns="0" rIns="0" bIns="0" rtlCol="0" anchor="t" anchorCtr="0">
            <a:spAutoFit/>
          </a:bodyPr>
          <a:lstStyle>
            <a:lvl1pPr algn="l">
              <a:defRPr sz="1600">
                <a:solidFill>
                  <a:schemeClr val="tx2"/>
                </a:solidFill>
              </a:defRPr>
            </a:lvl1pPr>
          </a:lstStyle>
          <a:p>
            <a:r>
              <a:rPr lang="en-GB"/>
              <a:t>Footer Goes Here</a:t>
            </a:r>
            <a:endParaRPr lang="en-GB" dirty="0"/>
          </a:p>
        </p:txBody>
      </p:sp>
      <p:sp>
        <p:nvSpPr>
          <p:cNvPr id="6" name="Slide Number Placeholder 5">
            <a:extLst>
              <a:ext uri="{FF2B5EF4-FFF2-40B4-BE49-F238E27FC236}">
                <a16:creationId xmlns:a16="http://schemas.microsoft.com/office/drawing/2014/main" id="{3B240DCD-F5B7-4664-87EE-F1FFDD430D8C}"/>
              </a:ext>
            </a:extLst>
          </p:cNvPr>
          <p:cNvSpPr>
            <a:spLocks noGrp="1"/>
          </p:cNvSpPr>
          <p:nvPr>
            <p:ph type="sldNum" sz="quarter" idx="4"/>
          </p:nvPr>
        </p:nvSpPr>
        <p:spPr>
          <a:xfrm>
            <a:off x="0" y="12660451"/>
            <a:ext cx="1534816" cy="246222"/>
          </a:xfrm>
          <a:prstGeom prst="rect">
            <a:avLst/>
          </a:prstGeom>
        </p:spPr>
        <p:txBody>
          <a:bodyPr vert="horz" wrap="square" lIns="0" tIns="0" rIns="0" bIns="0" rtlCol="0" anchor="b" anchorCtr="0">
            <a:spAutoFit/>
          </a:bodyPr>
          <a:lstStyle>
            <a:lvl1pPr algn="r">
              <a:defRPr sz="1600">
                <a:solidFill>
                  <a:schemeClr val="tx2"/>
                </a:solidFill>
              </a:defRPr>
            </a:lvl1pPr>
          </a:lstStyle>
          <a:p>
            <a:pPr marL="0" lvl="0" indent="0" algn="ctr" rtl="0">
              <a:spcBef>
                <a:spcPts val="0"/>
              </a:spcBef>
              <a:spcAft>
                <a:spcPts val="0"/>
              </a:spcAft>
              <a:buNone/>
            </a:pPr>
            <a:fld id="{00000000-1234-1234-1234-123412341234}" type="slidenum">
              <a:rPr lang="en-US" smtClean="0"/>
              <a:t>‹#›</a:t>
            </a:fld>
            <a:endParaRPr lang="en-US" sz="1400">
              <a:latin typeface="Arial"/>
              <a:ea typeface="Arial"/>
              <a:cs typeface="Arial"/>
              <a:sym typeface="Arial"/>
            </a:endParaRPr>
          </a:p>
        </p:txBody>
      </p:sp>
    </p:spTree>
    <p:extLst>
      <p:ext uri="{BB962C8B-B14F-4D97-AF65-F5344CB8AC3E}">
        <p14:creationId xmlns:p14="http://schemas.microsoft.com/office/powerpoint/2010/main" val="281248431"/>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688" r:id="rId23"/>
  </p:sldLayoutIdLst>
  <p:hf sldNum="0" hdr="0" ftr="0" dt="0"/>
  <p:txStyles>
    <p:titleStyle>
      <a:lvl1pPr algn="l" defTabSz="1828800" rtl="0" eaLnBrk="1" latinLnBrk="0" hangingPunct="1">
        <a:lnSpc>
          <a:spcPct val="100000"/>
        </a:lnSpc>
        <a:spcBef>
          <a:spcPct val="0"/>
        </a:spcBef>
        <a:buNone/>
        <a:defRPr sz="8000" kern="1200" cap="all" baseline="0">
          <a:solidFill>
            <a:schemeClr val="accent3"/>
          </a:solidFill>
          <a:latin typeface="+mj-lt"/>
          <a:ea typeface="+mj-ea"/>
          <a:cs typeface="+mj-cs"/>
        </a:defRPr>
      </a:lvl1pPr>
    </p:titleStyle>
    <p:bodyStyle>
      <a:lvl1pPr marL="0" indent="0" algn="l" defTabSz="1828800" rtl="0" eaLnBrk="1" latinLnBrk="0" hangingPunct="1">
        <a:lnSpc>
          <a:spcPct val="100000"/>
        </a:lnSpc>
        <a:spcBef>
          <a:spcPts val="1200"/>
        </a:spcBef>
        <a:buFont typeface="Arial" panose="020B0604020202020204" pitchFamily="34" charset="0"/>
        <a:buNone/>
        <a:defRPr sz="4800" kern="1200">
          <a:solidFill>
            <a:schemeClr val="tx1"/>
          </a:solidFill>
          <a:latin typeface="+mn-lt"/>
          <a:ea typeface="+mn-ea"/>
          <a:cs typeface="+mn-cs"/>
        </a:defRPr>
      </a:lvl1pPr>
      <a:lvl2pPr marL="717550" indent="-717550" algn="l" defTabSz="1828800" rtl="0" eaLnBrk="1" latinLnBrk="0" hangingPunct="1">
        <a:lnSpc>
          <a:spcPct val="100000"/>
        </a:lnSpc>
        <a:spcBef>
          <a:spcPts val="1200"/>
        </a:spcBef>
        <a:spcAft>
          <a:spcPts val="600"/>
        </a:spcAft>
        <a:buClr>
          <a:schemeClr val="bg2"/>
        </a:buClr>
        <a:buFont typeface="Arial" panose="020B0604020202020204" pitchFamily="34" charset="0"/>
        <a:buChar char="‒"/>
        <a:defRPr sz="4000" kern="1200">
          <a:solidFill>
            <a:schemeClr val="tx1"/>
          </a:solidFill>
          <a:latin typeface="+mn-lt"/>
          <a:ea typeface="+mn-ea"/>
          <a:cs typeface="+mn-cs"/>
        </a:defRPr>
      </a:lvl2pPr>
      <a:lvl3pPr marL="1263650" indent="-546100" algn="l" defTabSz="1828800" rtl="0" eaLnBrk="1" latinLnBrk="0" hangingPunct="1">
        <a:lnSpc>
          <a:spcPct val="100000"/>
        </a:lnSpc>
        <a:spcBef>
          <a:spcPts val="0"/>
        </a:spcBef>
        <a:spcAft>
          <a:spcPts val="600"/>
        </a:spcAft>
        <a:buClr>
          <a:schemeClr val="bg2"/>
        </a:buClr>
        <a:buFont typeface="Arial" panose="020B0604020202020204" pitchFamily="34" charset="0"/>
        <a:buChar char="•"/>
        <a:defRPr sz="3600" kern="1200">
          <a:solidFill>
            <a:schemeClr val="tx1"/>
          </a:solidFill>
          <a:latin typeface="+mn-lt"/>
          <a:ea typeface="+mn-ea"/>
          <a:cs typeface="+mn-cs"/>
        </a:defRPr>
      </a:lvl3pPr>
      <a:lvl4pPr marL="1981200" indent="-717550" algn="l" defTabSz="1828800" rtl="0" eaLnBrk="1" latinLnBrk="0" hangingPunct="1">
        <a:lnSpc>
          <a:spcPct val="100000"/>
        </a:lnSpc>
        <a:spcBef>
          <a:spcPts val="0"/>
        </a:spcBef>
        <a:spcAft>
          <a:spcPts val="600"/>
        </a:spcAft>
        <a:buClr>
          <a:schemeClr val="bg2"/>
        </a:buClr>
        <a:buFont typeface="Arial" panose="020B0604020202020204" pitchFamily="34" charset="0"/>
        <a:buChar char="‒"/>
        <a:defRPr sz="3200" kern="1200">
          <a:solidFill>
            <a:schemeClr val="tx1"/>
          </a:solidFill>
          <a:latin typeface="+mn-lt"/>
          <a:ea typeface="+mn-ea"/>
          <a:cs typeface="+mn-cs"/>
        </a:defRPr>
      </a:lvl4pPr>
      <a:lvl5pPr marL="2508250" indent="-527050" algn="l" defTabSz="1828800" rtl="0" eaLnBrk="1" latinLnBrk="0" hangingPunct="1">
        <a:lnSpc>
          <a:spcPct val="100000"/>
        </a:lnSpc>
        <a:spcBef>
          <a:spcPts val="0"/>
        </a:spcBef>
        <a:spcAft>
          <a:spcPts val="600"/>
        </a:spcAft>
        <a:buClr>
          <a:schemeClr val="bg2"/>
        </a:buClr>
        <a:buFont typeface="Arial" panose="020B0604020202020204" pitchFamily="34" charset="0"/>
        <a:buChar char="•"/>
        <a:defRPr sz="28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p15:clr>
            <a:srgbClr val="F26B43"/>
          </p15:clr>
        </p15:guide>
        <p15:guide id="2" pos="7151">
          <p15:clr>
            <a:srgbClr val="F26B43"/>
          </p15:clr>
        </p15:guide>
        <p15:guide id="3" pos="3840">
          <p15:clr>
            <a:srgbClr val="F26B43"/>
          </p15:clr>
        </p15:guide>
        <p15:guide id="4" orient="horz" pos="1117">
          <p15:clr>
            <a:srgbClr val="F26B43"/>
          </p15:clr>
        </p15:guide>
        <p15:guide id="5" orient="horz" pos="4065">
          <p15:clr>
            <a:srgbClr val="F26B43"/>
          </p15:clr>
        </p15:guide>
        <p15:guide id="7" orient="horz" pos="411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25EF75-4D52-440A-A177-AD7D86E621B3}"/>
              </a:ext>
            </a:extLst>
          </p:cNvPr>
          <p:cNvSpPr>
            <a:spLocks noGrp="1"/>
          </p:cNvSpPr>
          <p:nvPr>
            <p:ph type="title"/>
          </p:nvPr>
        </p:nvSpPr>
        <p:spPr>
          <a:xfrm>
            <a:off x="1676400" y="809329"/>
            <a:ext cx="21031200" cy="1231106"/>
          </a:xfrm>
          <a:prstGeom prst="rect">
            <a:avLst/>
          </a:prstGeom>
        </p:spPr>
        <p:txBody>
          <a:bodyPr vert="horz" lIns="0" tIns="0" rIns="0" bIns="0" rtlCol="0" anchor="t" anchorCtr="0">
            <a:spAutoFit/>
          </a:body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A660E384-7329-4F48-9513-487423506C14}"/>
              </a:ext>
            </a:extLst>
          </p:cNvPr>
          <p:cNvSpPr>
            <a:spLocks noGrp="1"/>
          </p:cNvSpPr>
          <p:nvPr>
            <p:ph type="body" idx="1"/>
          </p:nvPr>
        </p:nvSpPr>
        <p:spPr>
          <a:xfrm>
            <a:off x="1676400" y="3545633"/>
            <a:ext cx="21031200" cy="3216266"/>
          </a:xfrm>
          <a:prstGeom prst="rect">
            <a:avLst/>
          </a:prstGeom>
        </p:spPr>
        <p:txBody>
          <a:bodyPr vert="horz"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8A02CADF-0F3F-4A6D-8357-3E5A35796082}"/>
              </a:ext>
            </a:extLst>
          </p:cNvPr>
          <p:cNvSpPr>
            <a:spLocks noGrp="1"/>
          </p:cNvSpPr>
          <p:nvPr>
            <p:ph type="dt" sz="half" idx="2"/>
          </p:nvPr>
        </p:nvSpPr>
        <p:spPr>
          <a:xfrm>
            <a:off x="1679576" y="12660451"/>
            <a:ext cx="10512000" cy="246222"/>
          </a:xfrm>
          <a:prstGeom prst="rect">
            <a:avLst/>
          </a:prstGeom>
        </p:spPr>
        <p:txBody>
          <a:bodyPr vert="horz" wrap="square" lIns="0" tIns="0" rIns="0" bIns="0" rtlCol="0" anchor="b" anchorCtr="0">
            <a:spAutoFit/>
          </a:bodyPr>
          <a:lstStyle>
            <a:lvl1pPr algn="l">
              <a:defRPr sz="1600">
                <a:solidFill>
                  <a:schemeClr val="tx2"/>
                </a:solidFill>
              </a:defRPr>
            </a:lvl1pPr>
          </a:lstStyle>
          <a:p>
            <a:fld id="{7BFF6A76-928D-4240-A973-B16EE178E0D9}" type="datetime2">
              <a:rPr lang="en-GB" smtClean="0"/>
              <a:pPr/>
              <a:t>Friday, 24 November 2023</a:t>
            </a:fld>
            <a:endParaRPr lang="en-GB" dirty="0"/>
          </a:p>
        </p:txBody>
      </p:sp>
      <p:sp>
        <p:nvSpPr>
          <p:cNvPr id="5" name="Footer Placeholder 4">
            <a:extLst>
              <a:ext uri="{FF2B5EF4-FFF2-40B4-BE49-F238E27FC236}">
                <a16:creationId xmlns:a16="http://schemas.microsoft.com/office/drawing/2014/main" id="{99B8B8C9-4F22-4557-AE82-C88DC9015F8B}"/>
              </a:ext>
            </a:extLst>
          </p:cNvPr>
          <p:cNvSpPr>
            <a:spLocks noGrp="1"/>
          </p:cNvSpPr>
          <p:nvPr>
            <p:ph type="ftr" sz="quarter" idx="3"/>
          </p:nvPr>
        </p:nvSpPr>
        <p:spPr>
          <a:xfrm>
            <a:off x="1679576" y="13050689"/>
            <a:ext cx="21024000" cy="246222"/>
          </a:xfrm>
          <a:prstGeom prst="rect">
            <a:avLst/>
          </a:prstGeom>
        </p:spPr>
        <p:txBody>
          <a:bodyPr vert="horz" wrap="square" lIns="0" tIns="0" rIns="0" bIns="0" rtlCol="0" anchor="t" anchorCtr="0">
            <a:spAutoFit/>
          </a:bodyPr>
          <a:lstStyle>
            <a:lvl1pPr algn="l">
              <a:defRPr sz="1600">
                <a:solidFill>
                  <a:schemeClr val="tx2"/>
                </a:solidFill>
              </a:defRPr>
            </a:lvl1pPr>
          </a:lstStyle>
          <a:p>
            <a:r>
              <a:rPr lang="en-GB"/>
              <a:t>Footer Goes Here</a:t>
            </a:r>
            <a:endParaRPr lang="en-GB" dirty="0"/>
          </a:p>
        </p:txBody>
      </p:sp>
      <p:sp>
        <p:nvSpPr>
          <p:cNvPr id="6" name="Slide Number Placeholder 5">
            <a:extLst>
              <a:ext uri="{FF2B5EF4-FFF2-40B4-BE49-F238E27FC236}">
                <a16:creationId xmlns:a16="http://schemas.microsoft.com/office/drawing/2014/main" id="{3B240DCD-F5B7-4664-87EE-F1FFDD430D8C}"/>
              </a:ext>
            </a:extLst>
          </p:cNvPr>
          <p:cNvSpPr>
            <a:spLocks noGrp="1"/>
          </p:cNvSpPr>
          <p:nvPr>
            <p:ph type="sldNum" sz="quarter" idx="4"/>
          </p:nvPr>
        </p:nvSpPr>
        <p:spPr>
          <a:xfrm>
            <a:off x="0" y="12660451"/>
            <a:ext cx="1534816" cy="246222"/>
          </a:xfrm>
          <a:prstGeom prst="rect">
            <a:avLst/>
          </a:prstGeom>
        </p:spPr>
        <p:txBody>
          <a:bodyPr vert="horz" wrap="square" lIns="0" tIns="0" rIns="0" bIns="0" rtlCol="0" anchor="b" anchorCtr="0">
            <a:spAutoFit/>
          </a:bodyPr>
          <a:lstStyle>
            <a:lvl1pPr algn="r">
              <a:defRPr sz="1600">
                <a:solidFill>
                  <a:schemeClr val="tx2"/>
                </a:solidFill>
              </a:defRPr>
            </a:lvl1pPr>
          </a:lstStyle>
          <a:p>
            <a:pPr marL="0" lvl="0" indent="0" algn="ctr" rtl="0">
              <a:spcBef>
                <a:spcPts val="0"/>
              </a:spcBef>
              <a:spcAft>
                <a:spcPts val="0"/>
              </a:spcAft>
              <a:buNone/>
            </a:pPr>
            <a:fld id="{00000000-1234-1234-1234-123412341234}" type="slidenum">
              <a:rPr lang="en-US" smtClean="0"/>
              <a:t>‹#›</a:t>
            </a:fld>
            <a:endParaRPr lang="en-US" sz="1400">
              <a:latin typeface="Arial"/>
              <a:ea typeface="Arial"/>
              <a:cs typeface="Arial"/>
              <a:sym typeface="Arial"/>
            </a:endParaRPr>
          </a:p>
        </p:txBody>
      </p:sp>
    </p:spTree>
    <p:extLst>
      <p:ext uri="{BB962C8B-B14F-4D97-AF65-F5344CB8AC3E}">
        <p14:creationId xmlns:p14="http://schemas.microsoft.com/office/powerpoint/2010/main" val="3163311096"/>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Lst>
  <p:hf sldNum="0" hdr="0" ftr="0" dt="0"/>
  <p:txStyles>
    <p:titleStyle>
      <a:lvl1pPr algn="l" defTabSz="1828800" rtl="0" eaLnBrk="1" latinLnBrk="0" hangingPunct="1">
        <a:lnSpc>
          <a:spcPct val="100000"/>
        </a:lnSpc>
        <a:spcBef>
          <a:spcPct val="0"/>
        </a:spcBef>
        <a:buNone/>
        <a:defRPr sz="8000" kern="1200" cap="all" baseline="0">
          <a:solidFill>
            <a:schemeClr val="accent3"/>
          </a:solidFill>
          <a:latin typeface="+mj-lt"/>
          <a:ea typeface="+mj-ea"/>
          <a:cs typeface="+mj-cs"/>
        </a:defRPr>
      </a:lvl1pPr>
    </p:titleStyle>
    <p:bodyStyle>
      <a:lvl1pPr marL="0" indent="0" algn="l" defTabSz="1828800" rtl="0" eaLnBrk="1" latinLnBrk="0" hangingPunct="1">
        <a:lnSpc>
          <a:spcPct val="100000"/>
        </a:lnSpc>
        <a:spcBef>
          <a:spcPts val="1200"/>
        </a:spcBef>
        <a:buFont typeface="Arial" panose="020B0604020202020204" pitchFamily="34" charset="0"/>
        <a:buNone/>
        <a:defRPr sz="4800" kern="1200">
          <a:solidFill>
            <a:schemeClr val="tx1"/>
          </a:solidFill>
          <a:latin typeface="+mn-lt"/>
          <a:ea typeface="+mn-ea"/>
          <a:cs typeface="+mn-cs"/>
        </a:defRPr>
      </a:lvl1pPr>
      <a:lvl2pPr marL="717550" indent="-717550" algn="l" defTabSz="1828800" rtl="0" eaLnBrk="1" latinLnBrk="0" hangingPunct="1">
        <a:lnSpc>
          <a:spcPct val="100000"/>
        </a:lnSpc>
        <a:spcBef>
          <a:spcPts val="1200"/>
        </a:spcBef>
        <a:spcAft>
          <a:spcPts val="600"/>
        </a:spcAft>
        <a:buClr>
          <a:schemeClr val="bg2"/>
        </a:buClr>
        <a:buFont typeface="Arial" panose="020B0604020202020204" pitchFamily="34" charset="0"/>
        <a:buChar char="‒"/>
        <a:defRPr sz="4000" kern="1200">
          <a:solidFill>
            <a:schemeClr val="tx1"/>
          </a:solidFill>
          <a:latin typeface="+mn-lt"/>
          <a:ea typeface="+mn-ea"/>
          <a:cs typeface="+mn-cs"/>
        </a:defRPr>
      </a:lvl2pPr>
      <a:lvl3pPr marL="1263650" indent="-546100" algn="l" defTabSz="1828800" rtl="0" eaLnBrk="1" latinLnBrk="0" hangingPunct="1">
        <a:lnSpc>
          <a:spcPct val="100000"/>
        </a:lnSpc>
        <a:spcBef>
          <a:spcPts val="0"/>
        </a:spcBef>
        <a:spcAft>
          <a:spcPts val="600"/>
        </a:spcAft>
        <a:buClr>
          <a:schemeClr val="bg2"/>
        </a:buClr>
        <a:buFont typeface="Arial" panose="020B0604020202020204" pitchFamily="34" charset="0"/>
        <a:buChar char="•"/>
        <a:defRPr sz="3600" kern="1200">
          <a:solidFill>
            <a:schemeClr val="tx1"/>
          </a:solidFill>
          <a:latin typeface="+mn-lt"/>
          <a:ea typeface="+mn-ea"/>
          <a:cs typeface="+mn-cs"/>
        </a:defRPr>
      </a:lvl3pPr>
      <a:lvl4pPr marL="1981200" indent="-717550" algn="l" defTabSz="1828800" rtl="0" eaLnBrk="1" latinLnBrk="0" hangingPunct="1">
        <a:lnSpc>
          <a:spcPct val="100000"/>
        </a:lnSpc>
        <a:spcBef>
          <a:spcPts val="0"/>
        </a:spcBef>
        <a:spcAft>
          <a:spcPts val="600"/>
        </a:spcAft>
        <a:buClr>
          <a:schemeClr val="bg2"/>
        </a:buClr>
        <a:buFont typeface="Arial" panose="020B0604020202020204" pitchFamily="34" charset="0"/>
        <a:buChar char="‒"/>
        <a:defRPr sz="3200" kern="1200">
          <a:solidFill>
            <a:schemeClr val="tx1"/>
          </a:solidFill>
          <a:latin typeface="+mn-lt"/>
          <a:ea typeface="+mn-ea"/>
          <a:cs typeface="+mn-cs"/>
        </a:defRPr>
      </a:lvl4pPr>
      <a:lvl5pPr marL="2508250" indent="-527050" algn="l" defTabSz="1828800" rtl="0" eaLnBrk="1" latinLnBrk="0" hangingPunct="1">
        <a:lnSpc>
          <a:spcPct val="100000"/>
        </a:lnSpc>
        <a:spcBef>
          <a:spcPts val="0"/>
        </a:spcBef>
        <a:spcAft>
          <a:spcPts val="600"/>
        </a:spcAft>
        <a:buClr>
          <a:schemeClr val="bg2"/>
        </a:buClr>
        <a:buFont typeface="Arial" panose="020B0604020202020204" pitchFamily="34" charset="0"/>
        <a:buChar char="•"/>
        <a:defRPr sz="28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p15:clr>
            <a:srgbClr val="F26B43"/>
          </p15:clr>
        </p15:guide>
        <p15:guide id="2" pos="7151">
          <p15:clr>
            <a:srgbClr val="F26B43"/>
          </p15:clr>
        </p15:guide>
        <p15:guide id="3" pos="3840">
          <p15:clr>
            <a:srgbClr val="F26B43"/>
          </p15:clr>
        </p15:guide>
        <p15:guide id="4" orient="horz" pos="1117">
          <p15:clr>
            <a:srgbClr val="F26B43"/>
          </p15:clr>
        </p15:guide>
        <p15:guide id="5" orient="horz" pos="4065">
          <p15:clr>
            <a:srgbClr val="F26B43"/>
          </p15:clr>
        </p15:guide>
        <p15:guide id="7" orient="horz" pos="411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40.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40.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40.xml"/><Relationship Id="rId5" Type="http://schemas.openxmlformats.org/officeDocument/2006/relationships/image" Target="../media/image28.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5.xml"/></Relationships>
</file>

<file path=ppt/slides/_rels/slide2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45.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45.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5.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45.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45.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4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45.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45.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45.xml"/><Relationship Id="rId5" Type="http://schemas.openxmlformats.org/officeDocument/2006/relationships/image" Target="../media/image39.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3.png"/><Relationship Id="rId7"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4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3.png"/><Relationship Id="rId7"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4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3.png"/><Relationship Id="rId7" Type="http://schemas.openxmlformats.org/officeDocument/2006/relationships/image" Target="../media/image39.png"/><Relationship Id="rId12"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45.xml"/><Relationship Id="rId6" Type="http://schemas.openxmlformats.org/officeDocument/2006/relationships/image" Target="../media/image41.png"/><Relationship Id="rId11" Type="http://schemas.openxmlformats.org/officeDocument/2006/relationships/image" Target="../media/image45.png"/><Relationship Id="rId5" Type="http://schemas.openxmlformats.org/officeDocument/2006/relationships/image" Target="../media/image40.png"/><Relationship Id="rId10" Type="http://schemas.openxmlformats.org/officeDocument/2006/relationships/image" Target="../media/image44.png"/><Relationship Id="rId4" Type="http://schemas.openxmlformats.org/officeDocument/2006/relationships/image" Target="../media/image34.png"/><Relationship Id="rId9" Type="http://schemas.openxmlformats.org/officeDocument/2006/relationships/image" Target="../media/image4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5.xml"/></Relationships>
</file>

<file path=ppt/slides/_rels/slide3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40.xml"/><Relationship Id="rId6" Type="http://schemas.openxmlformats.org/officeDocument/2006/relationships/image" Target="../media/image39.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31.png"/></Relationships>
</file>

<file path=ppt/slides/_rels/slide3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40.xml"/><Relationship Id="rId6" Type="http://schemas.openxmlformats.org/officeDocument/2006/relationships/image" Target="../media/image39.png"/><Relationship Id="rId5" Type="http://schemas.openxmlformats.org/officeDocument/2006/relationships/image" Target="../media/image49.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40.xml"/><Relationship Id="rId6" Type="http://schemas.openxmlformats.org/officeDocument/2006/relationships/image" Target="../media/image39.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4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4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5.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45.xml"/><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40.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40.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45.xml"/><Relationship Id="rId5" Type="http://schemas.openxmlformats.org/officeDocument/2006/relationships/image" Target="../media/image61.png"/><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45.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5.xml"/><Relationship Id="rId1" Type="http://schemas.openxmlformats.org/officeDocument/2006/relationships/slideLayout" Target="../slideLayouts/slideLayout45.xml"/><Relationship Id="rId6" Type="http://schemas.openxmlformats.org/officeDocument/2006/relationships/hyperlink" Target="https://doi.org/10.1186/s13059-014-0550-8" TargetMode="External"/><Relationship Id="rId5" Type="http://schemas.openxmlformats.org/officeDocument/2006/relationships/image" Target="../media/image65.png"/><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6.xml"/><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7.xml"/><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75"/>
        <p:cNvGrpSpPr/>
        <p:nvPr/>
      </p:nvGrpSpPr>
      <p:grpSpPr>
        <a:xfrm>
          <a:off x="0" y="0"/>
          <a:ext cx="0" cy="0"/>
          <a:chOff x="0" y="0"/>
          <a:chExt cx="0" cy="0"/>
        </a:xfrm>
      </p:grpSpPr>
      <p:sp>
        <p:nvSpPr>
          <p:cNvPr id="77" name="Google Shape;77;p17"/>
          <p:cNvSpPr txBox="1">
            <a:spLocks noGrp="1"/>
          </p:cNvSpPr>
          <p:nvPr>
            <p:ph type="title"/>
          </p:nvPr>
        </p:nvSpPr>
        <p:spPr>
          <a:prstGeom prst="rect">
            <a:avLst/>
          </a:prstGeom>
          <a:noFill/>
          <a:ln>
            <a:noFill/>
          </a:ln>
        </p:spPr>
        <p:txBody>
          <a:bodyPr spcFirstLastPara="1" wrap="square" lIns="50800" tIns="50800" rIns="50800" bIns="50800" anchor="b" anchorCtr="0">
            <a:normAutofit fontScale="90000"/>
          </a:bodyPr>
          <a:lstStyle/>
          <a:p>
            <a:pPr marL="0" marR="0" lvl="0" indent="0" rtl="0">
              <a:lnSpc>
                <a:spcPct val="80000"/>
              </a:lnSpc>
              <a:spcBef>
                <a:spcPts val="0"/>
              </a:spcBef>
              <a:spcAft>
                <a:spcPts val="0"/>
              </a:spcAft>
              <a:buClr>
                <a:srgbClr val="000000"/>
              </a:buClr>
              <a:buSzPts val="11600"/>
              <a:buFont typeface="Avenir"/>
              <a:buNone/>
            </a:pPr>
            <a:r>
              <a:rPr lang="en-US" sz="11600" b="0" i="0" u="none" strike="noStrike" cap="none" dirty="0">
                <a:latin typeface="Avenir"/>
                <a:ea typeface="Avenir"/>
                <a:cs typeface="Avenir"/>
                <a:sym typeface="Avenir"/>
              </a:rPr>
              <a:t>Statistics of RNA-seq analysis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196" name="Google Shape;196;p29"/>
          <p:cNvSpPr txBox="1"/>
          <p:nvPr/>
        </p:nvSpPr>
        <p:spPr>
          <a:xfrm>
            <a:off x="6660870" y="3078105"/>
            <a:ext cx="1153652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76B9"/>
              </a:buClr>
              <a:buSzPts val="3600"/>
              <a:buFont typeface="Avenir"/>
              <a:buNone/>
            </a:pPr>
            <a:r>
              <a:rPr lang="en-US" sz="3600" b="0" i="0" u="none" strike="noStrike" cap="none" dirty="0">
                <a:solidFill>
                  <a:srgbClr val="0076B9"/>
                </a:solidFill>
                <a:latin typeface="Avenir"/>
                <a:ea typeface="Avenir"/>
                <a:cs typeface="Avenir"/>
                <a:sym typeface="Avenir"/>
              </a:rPr>
              <a:t>dependent variable = f ( independent variable ) + noise </a:t>
            </a:r>
            <a:endParaRPr dirty="0"/>
          </a:p>
        </p:txBody>
      </p:sp>
      <p:sp>
        <p:nvSpPr>
          <p:cNvPr id="197" name="Google Shape;197;p29"/>
          <p:cNvSpPr txBox="1">
            <a:spLocks noGrp="1"/>
          </p:cNvSpPr>
          <p:nvPr>
            <p:ph type="title" idx="4294967295"/>
          </p:nvPr>
        </p:nvSpPr>
        <p:spPr>
          <a:xfrm>
            <a:off x="103632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Sources of Variation</a:t>
            </a:r>
            <a:endParaRPr/>
          </a:p>
        </p:txBody>
      </p:sp>
      <p:sp>
        <p:nvSpPr>
          <p:cNvPr id="202" name="Google Shape;202;p29"/>
          <p:cNvSpPr txBox="1">
            <a:spLocks noGrp="1"/>
          </p:cNvSpPr>
          <p:nvPr>
            <p:ph type="body" idx="4294967295"/>
          </p:nvPr>
        </p:nvSpPr>
        <p:spPr>
          <a:xfrm>
            <a:off x="1036320" y="5616575"/>
            <a:ext cx="21971000" cy="6888163"/>
          </a:xfrm>
          <a:prstGeom prst="rect">
            <a:avLst/>
          </a:prstGeom>
          <a:noFill/>
          <a:ln>
            <a:noFill/>
          </a:ln>
        </p:spPr>
        <p:txBody>
          <a:bodyPr spcFirstLastPara="1" wrap="square" lIns="50800" tIns="50800" rIns="50800" bIns="50800" anchor="t" anchorCtr="0">
            <a:normAutofit/>
          </a:bodyPr>
          <a:lstStyle/>
          <a:p>
            <a:pPr marL="536447" lvl="0" indent="-536447" algn="l" rtl="0">
              <a:lnSpc>
                <a:spcPct val="90000"/>
              </a:lnSpc>
              <a:spcBef>
                <a:spcPts val="0"/>
              </a:spcBef>
              <a:spcAft>
                <a:spcPts val="0"/>
              </a:spcAft>
              <a:buClr>
                <a:srgbClr val="000000"/>
              </a:buClr>
              <a:buSzPts val="5196"/>
              <a:buFont typeface="Avenir"/>
              <a:buChar char="•"/>
            </a:pPr>
            <a:r>
              <a:rPr lang="en-US" sz="4224" dirty="0">
                <a:latin typeface="Avenir"/>
                <a:ea typeface="Avenir"/>
                <a:cs typeface="Avenir"/>
                <a:sym typeface="Avenir"/>
              </a:rPr>
              <a:t>Biological “noise”</a:t>
            </a:r>
            <a:endParaRPr dirty="0"/>
          </a:p>
          <a:p>
            <a:pPr marL="1072895" lvl="1" indent="-536446" algn="l" rtl="0">
              <a:lnSpc>
                <a:spcPct val="50000"/>
              </a:lnSpc>
              <a:spcBef>
                <a:spcPts val="800"/>
              </a:spcBef>
              <a:spcAft>
                <a:spcPts val="0"/>
              </a:spcAft>
              <a:buClr>
                <a:srgbClr val="000000"/>
              </a:buClr>
              <a:buSzPts val="5196"/>
              <a:buFont typeface="Avenir"/>
              <a:buChar char="•"/>
            </a:pPr>
            <a:r>
              <a:rPr lang="en-US" sz="4224" dirty="0">
                <a:latin typeface="Avenir"/>
                <a:ea typeface="Avenir"/>
                <a:cs typeface="Avenir"/>
                <a:sym typeface="Avenir"/>
              </a:rPr>
              <a:t>Biological processes are inherently stochastic</a:t>
            </a:r>
            <a:endParaRPr dirty="0"/>
          </a:p>
          <a:p>
            <a:pPr marL="1072895" lvl="1" indent="-536446" algn="l" rtl="0">
              <a:lnSpc>
                <a:spcPct val="50000"/>
              </a:lnSpc>
              <a:spcBef>
                <a:spcPts val="3900"/>
              </a:spcBef>
              <a:spcAft>
                <a:spcPts val="0"/>
              </a:spcAft>
              <a:buClr>
                <a:srgbClr val="000000"/>
              </a:buClr>
              <a:buSzPts val="5196"/>
              <a:buFont typeface="Avenir"/>
              <a:buChar char="•"/>
            </a:pPr>
            <a:r>
              <a:rPr lang="en-US" sz="4224" dirty="0">
                <a:latin typeface="Avenir"/>
                <a:ea typeface="Avenir"/>
                <a:cs typeface="Avenir"/>
                <a:sym typeface="Avenir"/>
              </a:rPr>
              <a:t>Single cells, cell populations, individuals, organs, species….</a:t>
            </a:r>
            <a:endParaRPr dirty="0"/>
          </a:p>
          <a:p>
            <a:pPr marL="1072895" lvl="1" indent="-536446" algn="l" rtl="0">
              <a:lnSpc>
                <a:spcPct val="50000"/>
              </a:lnSpc>
              <a:spcBef>
                <a:spcPts val="3900"/>
              </a:spcBef>
              <a:spcAft>
                <a:spcPts val="0"/>
              </a:spcAft>
              <a:buClr>
                <a:srgbClr val="000000"/>
              </a:buClr>
              <a:buSzPts val="5196"/>
              <a:buFont typeface="Avenir"/>
              <a:buChar char="•"/>
            </a:pPr>
            <a:r>
              <a:rPr lang="en-US" sz="4224" dirty="0">
                <a:latin typeface="Avenir"/>
                <a:ea typeface="Avenir"/>
                <a:cs typeface="Avenir"/>
                <a:sym typeface="Avenir"/>
              </a:rPr>
              <a:t>Timepoints, cell cycle, synchronized vs. unsynchronized</a:t>
            </a:r>
            <a:endParaRPr dirty="0"/>
          </a:p>
          <a:p>
            <a:pPr marL="536447" lvl="0" indent="-536447" algn="l" rtl="0">
              <a:lnSpc>
                <a:spcPct val="90000"/>
              </a:lnSpc>
              <a:spcBef>
                <a:spcPts val="5200"/>
              </a:spcBef>
              <a:spcAft>
                <a:spcPts val="0"/>
              </a:spcAft>
              <a:buClr>
                <a:srgbClr val="000000"/>
              </a:buClr>
              <a:buSzPts val="5196"/>
              <a:buFont typeface="Avenir"/>
              <a:buChar char="•"/>
            </a:pPr>
            <a:r>
              <a:rPr lang="en-US" sz="4224" dirty="0">
                <a:latin typeface="Avenir"/>
                <a:ea typeface="Avenir"/>
                <a:cs typeface="Avenir"/>
                <a:sym typeface="Avenir"/>
              </a:rPr>
              <a:t>Technical noise</a:t>
            </a:r>
            <a:endParaRPr dirty="0"/>
          </a:p>
          <a:p>
            <a:pPr marL="1072895" lvl="1" indent="-536446" algn="l" rtl="0">
              <a:lnSpc>
                <a:spcPct val="50000"/>
              </a:lnSpc>
              <a:spcBef>
                <a:spcPts val="800"/>
              </a:spcBef>
              <a:spcAft>
                <a:spcPts val="0"/>
              </a:spcAft>
              <a:buClr>
                <a:srgbClr val="000000"/>
              </a:buClr>
              <a:buSzPts val="5196"/>
              <a:buFont typeface="Avenir"/>
              <a:buChar char="•"/>
            </a:pPr>
            <a:r>
              <a:rPr lang="en-US" sz="4224" dirty="0">
                <a:latin typeface="Avenir"/>
                <a:ea typeface="Avenir"/>
                <a:cs typeface="Avenir"/>
                <a:sym typeface="Avenir"/>
              </a:rPr>
              <a:t>Reagents, antibodies, temperatures, pollution</a:t>
            </a:r>
            <a:endParaRPr dirty="0"/>
          </a:p>
          <a:p>
            <a:pPr marL="1072895" lvl="1" indent="-536446" algn="l" rtl="0">
              <a:lnSpc>
                <a:spcPct val="50000"/>
              </a:lnSpc>
              <a:spcBef>
                <a:spcPts val="3900"/>
              </a:spcBef>
              <a:spcAft>
                <a:spcPts val="0"/>
              </a:spcAft>
              <a:buClr>
                <a:srgbClr val="000000"/>
              </a:buClr>
              <a:buSzPts val="5196"/>
              <a:buFont typeface="Avenir"/>
              <a:buChar char="•"/>
            </a:pPr>
            <a:r>
              <a:rPr lang="en-US" sz="4224" dirty="0">
                <a:latin typeface="Avenir"/>
                <a:ea typeface="Avenir"/>
                <a:cs typeface="Avenir"/>
                <a:sym typeface="Avenir"/>
              </a:rPr>
              <a:t>Platforms, runs, operators</a:t>
            </a:r>
            <a:endParaRPr dirty="0"/>
          </a:p>
          <a:p>
            <a:pPr marL="536447" lvl="0" indent="-536447" algn="l" rtl="0">
              <a:lnSpc>
                <a:spcPct val="90000"/>
              </a:lnSpc>
              <a:spcBef>
                <a:spcPts val="3900"/>
              </a:spcBef>
              <a:spcAft>
                <a:spcPts val="0"/>
              </a:spcAft>
              <a:buClr>
                <a:srgbClr val="0076B9"/>
              </a:buClr>
              <a:buSzPts val="5196"/>
              <a:buFont typeface="Avenir"/>
              <a:buChar char="•"/>
            </a:pPr>
            <a:r>
              <a:rPr lang="en-US" sz="4224" dirty="0">
                <a:solidFill>
                  <a:srgbClr val="0076B9"/>
                </a:solidFill>
                <a:latin typeface="Avenir"/>
                <a:ea typeface="Avenir"/>
                <a:cs typeface="Avenir"/>
                <a:sym typeface="Avenir"/>
              </a:rPr>
              <a:t>Replication is required to capture variance</a:t>
            </a:r>
            <a:endParaRPr dirty="0"/>
          </a:p>
        </p:txBody>
      </p:sp>
      <p:cxnSp>
        <p:nvCxnSpPr>
          <p:cNvPr id="198" name="Google Shape;198;p29"/>
          <p:cNvCxnSpPr/>
          <p:nvPr/>
        </p:nvCxnSpPr>
        <p:spPr>
          <a:xfrm flipH="1">
            <a:off x="16387051" y="3868738"/>
            <a:ext cx="714921" cy="714921"/>
          </a:xfrm>
          <a:prstGeom prst="straightConnector1">
            <a:avLst/>
          </a:prstGeom>
          <a:noFill/>
          <a:ln w="25400" cap="flat" cmpd="sng">
            <a:solidFill>
              <a:srgbClr val="000000"/>
            </a:solidFill>
            <a:prstDash val="solid"/>
            <a:miter lim="400000"/>
            <a:headEnd type="none" w="sm" len="sm"/>
            <a:tailEnd type="triangle" w="med" len="med"/>
          </a:ln>
        </p:spPr>
      </p:cxnSp>
      <p:cxnSp>
        <p:nvCxnSpPr>
          <p:cNvPr id="199" name="Google Shape;199;p29"/>
          <p:cNvCxnSpPr/>
          <p:nvPr/>
        </p:nvCxnSpPr>
        <p:spPr>
          <a:xfrm>
            <a:off x="17877962" y="3868738"/>
            <a:ext cx="714921" cy="714921"/>
          </a:xfrm>
          <a:prstGeom prst="straightConnector1">
            <a:avLst/>
          </a:prstGeom>
          <a:noFill/>
          <a:ln w="25400" cap="flat" cmpd="sng">
            <a:solidFill>
              <a:srgbClr val="000000"/>
            </a:solidFill>
            <a:prstDash val="solid"/>
            <a:miter lim="400000"/>
            <a:headEnd type="none" w="sm" len="sm"/>
            <a:tailEnd type="triangle" w="med" len="med"/>
          </a:ln>
        </p:spPr>
      </p:cxnSp>
      <p:sp>
        <p:nvSpPr>
          <p:cNvPr id="200" name="Google Shape;200;p29"/>
          <p:cNvSpPr txBox="1"/>
          <p:nvPr/>
        </p:nvSpPr>
        <p:spPr>
          <a:xfrm>
            <a:off x="15195622" y="4641848"/>
            <a:ext cx="2120495"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dirty="0">
                <a:solidFill>
                  <a:srgbClr val="000000"/>
                </a:solidFill>
                <a:latin typeface="Avenir"/>
                <a:ea typeface="Avenir"/>
                <a:cs typeface="Avenir"/>
                <a:sym typeface="Avenir"/>
              </a:rPr>
              <a:t>Biological</a:t>
            </a:r>
            <a:endParaRPr dirty="0"/>
          </a:p>
        </p:txBody>
      </p:sp>
      <p:sp>
        <p:nvSpPr>
          <p:cNvPr id="201" name="Google Shape;201;p29"/>
          <p:cNvSpPr txBox="1"/>
          <p:nvPr/>
        </p:nvSpPr>
        <p:spPr>
          <a:xfrm>
            <a:off x="17663650" y="4675503"/>
            <a:ext cx="2396650" cy="65659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dirty="0">
                <a:solidFill>
                  <a:srgbClr val="000000"/>
                </a:solidFill>
                <a:latin typeface="Avenir"/>
                <a:ea typeface="Avenir"/>
                <a:cs typeface="Avenir"/>
                <a:sym typeface="Avenir"/>
              </a:rPr>
              <a:t>Technical</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206"/>
        <p:cNvGrpSpPr/>
        <p:nvPr/>
      </p:nvGrpSpPr>
      <p:grpSpPr>
        <a:xfrm>
          <a:off x="0" y="0"/>
          <a:ext cx="0" cy="0"/>
          <a:chOff x="0" y="0"/>
          <a:chExt cx="0" cy="0"/>
        </a:xfrm>
      </p:grpSpPr>
      <p:sp>
        <p:nvSpPr>
          <p:cNvPr id="207" name="Google Shape;207;p30"/>
          <p:cNvSpPr txBox="1">
            <a:spLocks noGrp="1"/>
          </p:cNvSpPr>
          <p:nvPr>
            <p:ph type="title" idx="4294967295"/>
          </p:nvPr>
        </p:nvSpPr>
        <p:spPr>
          <a:xfrm>
            <a:off x="124968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dirty="0">
                <a:latin typeface="Avenir"/>
                <a:ea typeface="Avenir"/>
                <a:cs typeface="Avenir"/>
                <a:sym typeface="Avenir"/>
              </a:rPr>
              <a:t>Types of Replication</a:t>
            </a:r>
            <a:endParaRPr dirty="0"/>
          </a:p>
        </p:txBody>
      </p:sp>
      <p:sp>
        <p:nvSpPr>
          <p:cNvPr id="209" name="Google Shape;209;p30"/>
          <p:cNvSpPr txBox="1">
            <a:spLocks noGrp="1"/>
          </p:cNvSpPr>
          <p:nvPr>
            <p:ph type="body" idx="4294967295"/>
          </p:nvPr>
        </p:nvSpPr>
        <p:spPr>
          <a:xfrm>
            <a:off x="1950720" y="2971800"/>
            <a:ext cx="10036175" cy="9532938"/>
          </a:xfrm>
          <a:prstGeom prst="rect">
            <a:avLst/>
          </a:prstGeom>
          <a:noFill/>
          <a:ln>
            <a:noFill/>
          </a:ln>
        </p:spPr>
        <p:txBody>
          <a:bodyPr spcFirstLastPara="1" wrap="square" lIns="50800" tIns="50800" rIns="50800" bIns="50800" anchor="t" anchorCtr="0">
            <a:normAutofit/>
          </a:bodyPr>
          <a:lstStyle/>
          <a:p>
            <a:pPr marL="445008" lvl="0" indent="-445008" algn="l" rtl="0">
              <a:lnSpc>
                <a:spcPct val="90000"/>
              </a:lnSpc>
              <a:spcBef>
                <a:spcPts val="0"/>
              </a:spcBef>
              <a:spcAft>
                <a:spcPts val="0"/>
              </a:spcAft>
              <a:buClr>
                <a:srgbClr val="000000"/>
              </a:buClr>
              <a:buSzPts val="4310"/>
              <a:buFont typeface="Avenir"/>
              <a:buChar char="•"/>
            </a:pPr>
            <a:r>
              <a:rPr lang="en-US" sz="3504" dirty="0">
                <a:latin typeface="Avenir"/>
                <a:ea typeface="Avenir"/>
                <a:cs typeface="Avenir"/>
                <a:sym typeface="Avenir"/>
              </a:rPr>
              <a:t>Biological replication:</a:t>
            </a:r>
            <a:endParaRPr dirty="0"/>
          </a:p>
          <a:p>
            <a:pPr marL="890016" lvl="1" indent="-445008" algn="l" rtl="0">
              <a:lnSpc>
                <a:spcPct val="9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In vivo:</a:t>
            </a:r>
            <a:endParaRPr dirty="0"/>
          </a:p>
          <a:p>
            <a:pPr marL="1335024" lvl="2" indent="-445008" algn="l" rtl="0">
              <a:lnSpc>
                <a:spcPct val="9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Patients</a:t>
            </a:r>
            <a:endParaRPr dirty="0"/>
          </a:p>
          <a:p>
            <a:pPr marL="1335024" lvl="2" indent="-445008" algn="l" rtl="0">
              <a:lnSpc>
                <a:spcPct val="9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Mice</a:t>
            </a:r>
            <a:endParaRPr dirty="0"/>
          </a:p>
          <a:p>
            <a:pPr marL="890016" lvl="1" indent="-445008" algn="l" rtl="0">
              <a:lnSpc>
                <a:spcPct val="9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In vitro:</a:t>
            </a:r>
            <a:endParaRPr dirty="0"/>
          </a:p>
          <a:p>
            <a:pPr marL="1335024" lvl="2" indent="-445008" algn="l" rtl="0">
              <a:lnSpc>
                <a:spcPct val="9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Different cell lines</a:t>
            </a:r>
            <a:endParaRPr dirty="0"/>
          </a:p>
          <a:p>
            <a:pPr marL="1335024" lvl="2" indent="-445008" algn="l" rtl="0">
              <a:lnSpc>
                <a:spcPct val="9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Re-growing cells (passages) </a:t>
            </a:r>
            <a:endParaRPr dirty="0"/>
          </a:p>
          <a:p>
            <a:pPr marL="445008" lvl="0" indent="-445008" algn="l" rtl="0">
              <a:lnSpc>
                <a:spcPct val="9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Technical replication:</a:t>
            </a:r>
            <a:endParaRPr dirty="0"/>
          </a:p>
          <a:p>
            <a:pPr marL="890016" lvl="1" indent="-445008" algn="l" rtl="0">
              <a:lnSpc>
                <a:spcPct val="9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Experimental protocol</a:t>
            </a:r>
            <a:endParaRPr dirty="0"/>
          </a:p>
          <a:p>
            <a:pPr marL="890016" lvl="1" indent="-445008" algn="l" rtl="0">
              <a:lnSpc>
                <a:spcPct val="9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Measurement platform (i.e. sequencer)</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213"/>
        <p:cNvGrpSpPr/>
        <p:nvPr/>
      </p:nvGrpSpPr>
      <p:grpSpPr>
        <a:xfrm>
          <a:off x="0" y="0"/>
          <a:ext cx="0" cy="0"/>
          <a:chOff x="0" y="0"/>
          <a:chExt cx="0" cy="0"/>
        </a:xfrm>
      </p:grpSpPr>
      <p:sp>
        <p:nvSpPr>
          <p:cNvPr id="214" name="Google Shape;214;p31"/>
          <p:cNvSpPr txBox="1">
            <a:spLocks noGrp="1"/>
          </p:cNvSpPr>
          <p:nvPr>
            <p:ph type="title" idx="4294967295"/>
          </p:nvPr>
        </p:nvSpPr>
        <p:spPr>
          <a:xfrm>
            <a:off x="112776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Confounding Factors</a:t>
            </a:r>
            <a:endParaRPr/>
          </a:p>
        </p:txBody>
      </p:sp>
      <p:sp>
        <p:nvSpPr>
          <p:cNvPr id="215" name="Google Shape;215;p31"/>
          <p:cNvSpPr txBox="1">
            <a:spLocks noGrp="1"/>
          </p:cNvSpPr>
          <p:nvPr>
            <p:ph type="body" idx="4294967295"/>
          </p:nvPr>
        </p:nvSpPr>
        <p:spPr>
          <a:xfrm>
            <a:off x="1127760" y="3640138"/>
            <a:ext cx="21971000" cy="5140325"/>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Also known as extraneous, hidden, lurking or masking factors, or the third variable or mediator variable.</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May mask an actual association or falsely demonstrate an apparent association between the independent &amp; dependent variables.</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Hypothetical Example would be a study of coffee drinking and lung cancer. </a:t>
            </a:r>
            <a:endParaRPr/>
          </a:p>
        </p:txBody>
      </p:sp>
      <p:pic>
        <p:nvPicPr>
          <p:cNvPr id="216" name="Google Shape;216;p31" descr="Image"/>
          <p:cNvPicPr preferRelativeResize="0"/>
          <p:nvPr/>
        </p:nvPicPr>
        <p:blipFill rotWithShape="1">
          <a:blip r:embed="rId3">
            <a:alphaModFix/>
          </a:blip>
          <a:srcRect/>
          <a:stretch/>
        </p:blipFill>
        <p:spPr>
          <a:xfrm>
            <a:off x="8185043" y="8790022"/>
            <a:ext cx="9853252" cy="291024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220"/>
        <p:cNvGrpSpPr/>
        <p:nvPr/>
      </p:nvGrpSpPr>
      <p:grpSpPr>
        <a:xfrm>
          <a:off x="0" y="0"/>
          <a:ext cx="0" cy="0"/>
          <a:chOff x="0" y="0"/>
          <a:chExt cx="0" cy="0"/>
        </a:xfrm>
      </p:grpSpPr>
      <p:sp>
        <p:nvSpPr>
          <p:cNvPr id="221" name="Google Shape;221;p32"/>
          <p:cNvSpPr txBox="1">
            <a:spLocks noGrp="1"/>
          </p:cNvSpPr>
          <p:nvPr>
            <p:ph type="title" idx="4294967295"/>
          </p:nvPr>
        </p:nvSpPr>
        <p:spPr>
          <a:xfrm>
            <a:off x="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Confounding Factors</a:t>
            </a:r>
            <a:endParaRPr/>
          </a:p>
        </p:txBody>
      </p:sp>
      <p:sp>
        <p:nvSpPr>
          <p:cNvPr id="222" name="Google Shape;222;p32"/>
          <p:cNvSpPr txBox="1">
            <a:spLocks noGrp="1"/>
          </p:cNvSpPr>
          <p:nvPr>
            <p:ph type="body" idx="4294967295"/>
          </p:nvPr>
        </p:nvSpPr>
        <p:spPr>
          <a:xfrm>
            <a:off x="0" y="3640138"/>
            <a:ext cx="21971000" cy="5140325"/>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Also known as extraneous, hidden, lurking or masking factors, or the third variable or mediator variable.</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May mask an actual association or falsely demonstrate an apparent association between the independent &amp; dependent variables.</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Hypothetical Example would be a study of coffee drinking and lung cancer. </a:t>
            </a:r>
            <a:endParaRPr/>
          </a:p>
        </p:txBody>
      </p:sp>
      <p:pic>
        <p:nvPicPr>
          <p:cNvPr id="223" name="Google Shape;223;p32" descr="Image"/>
          <p:cNvPicPr preferRelativeResize="0"/>
          <p:nvPr/>
        </p:nvPicPr>
        <p:blipFill rotWithShape="1">
          <a:blip r:embed="rId3">
            <a:alphaModFix/>
          </a:blip>
          <a:srcRect/>
          <a:stretch/>
        </p:blipFill>
        <p:spPr>
          <a:xfrm>
            <a:off x="7057283" y="8790022"/>
            <a:ext cx="9853252" cy="2910244"/>
          </a:xfrm>
          <a:prstGeom prst="rect">
            <a:avLst/>
          </a:prstGeom>
          <a:noFill/>
          <a:ln>
            <a:noFill/>
          </a:ln>
        </p:spPr>
      </p:pic>
      <p:pic>
        <p:nvPicPr>
          <p:cNvPr id="224" name="Google Shape;224;p32" descr="Image"/>
          <p:cNvPicPr preferRelativeResize="0"/>
          <p:nvPr/>
        </p:nvPicPr>
        <p:blipFill rotWithShape="1">
          <a:blip r:embed="rId4">
            <a:alphaModFix/>
          </a:blip>
          <a:srcRect/>
          <a:stretch/>
        </p:blipFill>
        <p:spPr>
          <a:xfrm>
            <a:off x="8282726" y="11682108"/>
            <a:ext cx="7402366" cy="194799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228"/>
        <p:cNvGrpSpPr/>
        <p:nvPr/>
      </p:nvGrpSpPr>
      <p:grpSpPr>
        <a:xfrm>
          <a:off x="0" y="0"/>
          <a:ext cx="0" cy="0"/>
          <a:chOff x="0" y="0"/>
          <a:chExt cx="0" cy="0"/>
        </a:xfrm>
      </p:grpSpPr>
      <p:sp>
        <p:nvSpPr>
          <p:cNvPr id="229" name="Google Shape;229;p33"/>
          <p:cNvSpPr txBox="1">
            <a:spLocks noGrp="1"/>
          </p:cNvSpPr>
          <p:nvPr>
            <p:ph type="title" idx="4294967295"/>
          </p:nvPr>
        </p:nvSpPr>
        <p:spPr>
          <a:xfrm>
            <a:off x="124968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dirty="0">
                <a:latin typeface="Avenir"/>
                <a:ea typeface="Avenir"/>
                <a:cs typeface="Avenir"/>
                <a:sym typeface="Avenir"/>
              </a:rPr>
              <a:t>Solutions</a:t>
            </a:r>
            <a:endParaRPr dirty="0"/>
          </a:p>
        </p:txBody>
      </p:sp>
      <p:sp>
        <p:nvSpPr>
          <p:cNvPr id="230" name="Google Shape;230;p33"/>
          <p:cNvSpPr txBox="1">
            <a:spLocks noGrp="1"/>
          </p:cNvSpPr>
          <p:nvPr>
            <p:ph type="body" idx="4294967295"/>
          </p:nvPr>
        </p:nvSpPr>
        <p:spPr>
          <a:xfrm>
            <a:off x="1249680" y="3640138"/>
            <a:ext cx="21971000" cy="8302625"/>
          </a:xfrm>
          <a:prstGeom prst="rect">
            <a:avLst/>
          </a:prstGeom>
          <a:noFill/>
          <a:ln>
            <a:noFill/>
          </a:ln>
        </p:spPr>
        <p:txBody>
          <a:bodyPr spcFirstLastPara="1" wrap="square" lIns="50800" tIns="50800" rIns="50800" bIns="50800" anchor="t" anchorCtr="0">
            <a:normAutofit/>
          </a:bodyPr>
          <a:lstStyle/>
          <a:p>
            <a:pPr marL="445008" lvl="0" indent="-445008" algn="l" rtl="0">
              <a:lnSpc>
                <a:spcPct val="90000"/>
              </a:lnSpc>
              <a:spcBef>
                <a:spcPts val="0"/>
              </a:spcBef>
              <a:spcAft>
                <a:spcPts val="0"/>
              </a:spcAft>
              <a:buClr>
                <a:srgbClr val="000000"/>
              </a:buClr>
              <a:buSzPts val="4310"/>
              <a:buFont typeface="Avenir"/>
              <a:buChar char="•"/>
            </a:pPr>
            <a:r>
              <a:rPr lang="en-US" sz="3504" dirty="0">
                <a:latin typeface="Avenir"/>
                <a:ea typeface="Avenir"/>
                <a:cs typeface="Avenir"/>
                <a:sym typeface="Avenir"/>
              </a:rPr>
              <a:t>Write it all down!!!!!!!!</a:t>
            </a:r>
            <a:endParaRPr dirty="0"/>
          </a:p>
          <a:p>
            <a:pPr marL="445008" lvl="0" indent="-445008" algn="l" rtl="0">
              <a:lnSpc>
                <a:spcPct val="9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Controlling technical effects:</a:t>
            </a:r>
            <a:endParaRPr dirty="0"/>
          </a:p>
          <a:p>
            <a:pPr marL="890016" lvl="1" indent="-445008" algn="l" rtl="0">
              <a:lnSpc>
                <a:spcPct val="90000"/>
              </a:lnSpc>
              <a:spcBef>
                <a:spcPts val="3200"/>
              </a:spcBef>
              <a:spcAft>
                <a:spcPts val="0"/>
              </a:spcAft>
              <a:buClr>
                <a:srgbClr val="000000"/>
              </a:buClr>
              <a:buSzPts val="4310"/>
              <a:buFont typeface="Avenir"/>
              <a:buChar char="•"/>
            </a:pPr>
            <a:r>
              <a:rPr lang="en-US" sz="3504" dirty="0" err="1">
                <a:latin typeface="Avenir"/>
                <a:ea typeface="Avenir"/>
                <a:cs typeface="Avenir"/>
                <a:sym typeface="Avenir"/>
              </a:rPr>
              <a:t>Randomisation</a:t>
            </a:r>
            <a:endParaRPr dirty="0"/>
          </a:p>
          <a:p>
            <a:pPr marL="1335024" lvl="2" indent="-445008" algn="l" rtl="0">
              <a:lnSpc>
                <a:spcPct val="5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Statistical analyses assume </a:t>
            </a:r>
            <a:r>
              <a:rPr lang="en-US" sz="3504" dirty="0" err="1">
                <a:latin typeface="Avenir"/>
                <a:ea typeface="Avenir"/>
                <a:cs typeface="Avenir"/>
                <a:sym typeface="Avenir"/>
              </a:rPr>
              <a:t>randomised</a:t>
            </a:r>
            <a:r>
              <a:rPr lang="en-US" sz="3504" dirty="0">
                <a:latin typeface="Avenir"/>
                <a:ea typeface="Avenir"/>
                <a:cs typeface="Avenir"/>
                <a:sym typeface="Avenir"/>
              </a:rPr>
              <a:t> comparisons</a:t>
            </a:r>
            <a:endParaRPr dirty="0"/>
          </a:p>
          <a:p>
            <a:pPr marL="1335024" lvl="2" indent="-445008" algn="l" rtl="0">
              <a:lnSpc>
                <a:spcPct val="5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May not see issues caused by non-</a:t>
            </a:r>
            <a:r>
              <a:rPr lang="en-US" sz="3504" dirty="0" err="1">
                <a:latin typeface="Avenir"/>
                <a:ea typeface="Avenir"/>
                <a:cs typeface="Avenir"/>
                <a:sym typeface="Avenir"/>
              </a:rPr>
              <a:t>randomised</a:t>
            </a:r>
            <a:r>
              <a:rPr lang="en-US" sz="3504" dirty="0">
                <a:latin typeface="Avenir"/>
                <a:ea typeface="Avenir"/>
                <a:cs typeface="Avenir"/>
                <a:sym typeface="Avenir"/>
              </a:rPr>
              <a:t> comparisons</a:t>
            </a:r>
            <a:endParaRPr dirty="0"/>
          </a:p>
          <a:p>
            <a:pPr marL="1335024" lvl="2" indent="-445008" algn="l" rtl="0">
              <a:lnSpc>
                <a:spcPct val="5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Make every decision random not arbitrary</a:t>
            </a:r>
            <a:endParaRPr dirty="0"/>
          </a:p>
          <a:p>
            <a:pPr marL="1335024" lvl="2" indent="-445008" algn="l" rtl="0">
              <a:lnSpc>
                <a:spcPct val="5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Caveat: over-randomization can increase error</a:t>
            </a:r>
            <a:endParaRPr dirty="0"/>
          </a:p>
          <a:p>
            <a:pPr marL="890016" lvl="1" indent="-445008" algn="l" rtl="0">
              <a:lnSpc>
                <a:spcPct val="9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Blinding</a:t>
            </a:r>
            <a:endParaRPr dirty="0"/>
          </a:p>
          <a:p>
            <a:pPr marL="1335024" lvl="2" indent="-445008" algn="l" rtl="0">
              <a:lnSpc>
                <a:spcPct val="5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Especially important where subjective measurements are taken</a:t>
            </a:r>
            <a:endParaRPr dirty="0"/>
          </a:p>
          <a:p>
            <a:pPr marL="1335024" lvl="2" indent="-445008" algn="l" rtl="0">
              <a:lnSpc>
                <a:spcPct val="5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Potentially multiple degrees of blinding (</a:t>
            </a:r>
            <a:r>
              <a:rPr lang="en-US" sz="3504" dirty="0" err="1">
                <a:latin typeface="Avenir"/>
                <a:ea typeface="Avenir"/>
                <a:cs typeface="Avenir"/>
                <a:sym typeface="Avenir"/>
              </a:rPr>
              <a:t>eg.</a:t>
            </a:r>
            <a:r>
              <a:rPr lang="en-US" sz="3504" dirty="0">
                <a:latin typeface="Avenir"/>
                <a:ea typeface="Avenir"/>
                <a:cs typeface="Avenir"/>
                <a:sym typeface="Avenir"/>
              </a:rPr>
              <a:t> double-blinding) </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234"/>
        <p:cNvGrpSpPr/>
        <p:nvPr/>
      </p:nvGrpSpPr>
      <p:grpSpPr>
        <a:xfrm>
          <a:off x="0" y="0"/>
          <a:ext cx="0" cy="0"/>
          <a:chOff x="0" y="0"/>
          <a:chExt cx="0" cy="0"/>
        </a:xfrm>
      </p:grpSpPr>
      <p:sp>
        <p:nvSpPr>
          <p:cNvPr id="235" name="Google Shape;235;p34"/>
          <p:cNvSpPr txBox="1">
            <a:spLocks noGrp="1"/>
          </p:cNvSpPr>
          <p:nvPr>
            <p:ph type="title" idx="4294967295"/>
          </p:nvPr>
        </p:nvSpPr>
        <p:spPr>
          <a:xfrm>
            <a:off x="106680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dirty="0" err="1">
                <a:latin typeface="Avenir"/>
                <a:ea typeface="Avenir"/>
                <a:cs typeface="Avenir"/>
                <a:sym typeface="Avenir"/>
              </a:rPr>
              <a:t>Randomised</a:t>
            </a:r>
            <a:r>
              <a:rPr lang="en-US" sz="7735" b="0" dirty="0">
                <a:latin typeface="Avenir"/>
                <a:ea typeface="Avenir"/>
                <a:cs typeface="Avenir"/>
                <a:sym typeface="Avenir"/>
              </a:rPr>
              <a:t> Block Design</a:t>
            </a:r>
            <a:endParaRPr dirty="0"/>
          </a:p>
        </p:txBody>
      </p:sp>
      <p:sp>
        <p:nvSpPr>
          <p:cNvPr id="236" name="Google Shape;236;p34"/>
          <p:cNvSpPr txBox="1">
            <a:spLocks noGrp="1"/>
          </p:cNvSpPr>
          <p:nvPr>
            <p:ph type="body" idx="4294967295"/>
          </p:nvPr>
        </p:nvSpPr>
        <p:spPr>
          <a:xfrm>
            <a:off x="0" y="3228975"/>
            <a:ext cx="21971000" cy="1957388"/>
          </a:xfrm>
          <a:prstGeom prst="rect">
            <a:avLst/>
          </a:prstGeom>
          <a:noFill/>
          <a:ln>
            <a:noFill/>
          </a:ln>
        </p:spPr>
        <p:txBody>
          <a:bodyPr spcFirstLastPara="1" wrap="square" lIns="50800" tIns="50800" rIns="50800" bIns="50800" anchor="t" anchorCtr="0">
            <a:normAutofit/>
          </a:bodyPr>
          <a:lstStyle/>
          <a:p>
            <a:pPr marL="609600" marR="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Blocking is the arranging of experimental units in groups (blocks) that are similar to one another.</a:t>
            </a:r>
            <a:endParaRPr/>
          </a:p>
        </p:txBody>
      </p:sp>
      <p:pic>
        <p:nvPicPr>
          <p:cNvPr id="237" name="Google Shape;237;p34" descr="Image"/>
          <p:cNvPicPr preferRelativeResize="0"/>
          <p:nvPr/>
        </p:nvPicPr>
        <p:blipFill rotWithShape="1">
          <a:blip r:embed="rId3">
            <a:alphaModFix/>
          </a:blip>
          <a:srcRect/>
          <a:stretch/>
        </p:blipFill>
        <p:spPr>
          <a:xfrm>
            <a:off x="3773117" y="5084375"/>
            <a:ext cx="16837766" cy="4232828"/>
          </a:xfrm>
          <a:prstGeom prst="rect">
            <a:avLst/>
          </a:prstGeom>
          <a:noFill/>
          <a:ln>
            <a:noFill/>
          </a:ln>
        </p:spPr>
      </p:pic>
      <p:sp>
        <p:nvSpPr>
          <p:cNvPr id="238" name="Google Shape;238;p34"/>
          <p:cNvSpPr txBox="1"/>
          <p:nvPr/>
        </p:nvSpPr>
        <p:spPr>
          <a:xfrm>
            <a:off x="1206500" y="9492961"/>
            <a:ext cx="21971001" cy="3782061"/>
          </a:xfrm>
          <a:prstGeom prst="rect">
            <a:avLst/>
          </a:prstGeom>
          <a:noFill/>
          <a:ln>
            <a:noFill/>
          </a:ln>
        </p:spPr>
        <p:txBody>
          <a:bodyPr spcFirstLastPara="1" wrap="square" lIns="50800" tIns="50800" rIns="50800" bIns="50800" anchor="ctr" anchorCtr="0">
            <a:spAutoFit/>
          </a:bodyPr>
          <a:lstStyle/>
          <a:p>
            <a:pPr marL="609599" marR="0" lvl="0" indent="-609599" algn="l" rtl="0">
              <a:lnSpc>
                <a:spcPct val="20000"/>
              </a:lnSpc>
              <a:spcBef>
                <a:spcPts val="0"/>
              </a:spcBef>
              <a:spcAft>
                <a:spcPts val="0"/>
              </a:spcAft>
              <a:buClr>
                <a:srgbClr val="000000"/>
              </a:buClr>
              <a:buSzPts val="5535"/>
              <a:buFont typeface="Avenir"/>
              <a:buChar char="•"/>
            </a:pPr>
            <a:r>
              <a:rPr lang="en-US" sz="4500" b="0" i="0" u="none" strike="noStrike" cap="none">
                <a:solidFill>
                  <a:srgbClr val="000000"/>
                </a:solidFill>
                <a:latin typeface="Avenir"/>
                <a:ea typeface="Avenir"/>
                <a:cs typeface="Avenir"/>
                <a:sym typeface="Avenir"/>
              </a:rPr>
              <a:t>Each plate contains spatially randomised equal proportions of:</a:t>
            </a:r>
            <a:endParaRPr/>
          </a:p>
          <a:p>
            <a:pPr marL="1219199" marR="0" lvl="1" indent="-609599" algn="l" rtl="0">
              <a:lnSpc>
                <a:spcPct val="20000"/>
              </a:lnSpc>
              <a:spcBef>
                <a:spcPts val="4500"/>
              </a:spcBef>
              <a:spcAft>
                <a:spcPts val="0"/>
              </a:spcAft>
              <a:buClr>
                <a:srgbClr val="000000"/>
              </a:buClr>
              <a:buSzPts val="5535"/>
              <a:buFont typeface="Avenir"/>
              <a:buChar char="•"/>
            </a:pPr>
            <a:r>
              <a:rPr lang="en-US" sz="4500" b="0" i="0" u="none" strike="noStrike" cap="none">
                <a:solidFill>
                  <a:srgbClr val="000000"/>
                </a:solidFill>
                <a:latin typeface="Avenir"/>
                <a:ea typeface="Avenir"/>
                <a:cs typeface="Avenir"/>
                <a:sym typeface="Avenir"/>
              </a:rPr>
              <a:t>Control</a:t>
            </a:r>
            <a:endParaRPr/>
          </a:p>
          <a:p>
            <a:pPr marL="1219199" marR="0" lvl="1" indent="-609599" algn="l" rtl="0">
              <a:lnSpc>
                <a:spcPct val="20000"/>
              </a:lnSpc>
              <a:spcBef>
                <a:spcPts val="4500"/>
              </a:spcBef>
              <a:spcAft>
                <a:spcPts val="0"/>
              </a:spcAft>
              <a:buClr>
                <a:srgbClr val="000000"/>
              </a:buClr>
              <a:buSzPts val="5535"/>
              <a:buFont typeface="Avenir"/>
              <a:buChar char="•"/>
            </a:pPr>
            <a:r>
              <a:rPr lang="en-US" sz="4500" b="0" i="0" u="none" strike="noStrike" cap="none">
                <a:solidFill>
                  <a:srgbClr val="000000"/>
                </a:solidFill>
                <a:latin typeface="Avenir"/>
                <a:ea typeface="Avenir"/>
                <a:cs typeface="Avenir"/>
                <a:sym typeface="Avenir"/>
              </a:rPr>
              <a:t>Treatment 1 </a:t>
            </a:r>
            <a:endParaRPr/>
          </a:p>
          <a:p>
            <a:pPr marL="1219199" marR="0" lvl="1" indent="-609599" algn="l" rtl="0">
              <a:lnSpc>
                <a:spcPct val="20000"/>
              </a:lnSpc>
              <a:spcBef>
                <a:spcPts val="4500"/>
              </a:spcBef>
              <a:spcAft>
                <a:spcPts val="0"/>
              </a:spcAft>
              <a:buClr>
                <a:srgbClr val="000000"/>
              </a:buClr>
              <a:buSzPts val="5535"/>
              <a:buFont typeface="Avenir"/>
              <a:buChar char="•"/>
            </a:pPr>
            <a:r>
              <a:rPr lang="en-US" sz="4500" b="0" i="0" u="none" strike="noStrike" cap="none">
                <a:solidFill>
                  <a:srgbClr val="000000"/>
                </a:solidFill>
                <a:latin typeface="Avenir"/>
                <a:ea typeface="Avenir"/>
                <a:cs typeface="Avenir"/>
                <a:sym typeface="Avenir"/>
              </a:rPr>
              <a:t>Treatment 2</a:t>
            </a:r>
            <a:endParaRPr/>
          </a:p>
          <a:p>
            <a:pPr marL="609599" marR="0" lvl="0" indent="-609599" algn="l" rtl="0">
              <a:lnSpc>
                <a:spcPct val="20000"/>
              </a:lnSpc>
              <a:spcBef>
                <a:spcPts val="4500"/>
              </a:spcBef>
              <a:spcAft>
                <a:spcPts val="0"/>
              </a:spcAft>
              <a:buClr>
                <a:srgbClr val="000000"/>
              </a:buClr>
              <a:buSzPts val="5535"/>
              <a:buFont typeface="Avenir"/>
              <a:buChar char="•"/>
            </a:pPr>
            <a:r>
              <a:rPr lang="en-US" sz="4500" b="0" i="0" u="none" strike="noStrike" cap="none">
                <a:solidFill>
                  <a:srgbClr val="000000"/>
                </a:solidFill>
                <a:latin typeface="Avenir"/>
                <a:ea typeface="Avenir"/>
                <a:cs typeface="Avenir"/>
                <a:sym typeface="Avenir"/>
              </a:rPr>
              <a:t> controlling plate effects.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242"/>
        <p:cNvGrpSpPr/>
        <p:nvPr/>
      </p:nvGrpSpPr>
      <p:grpSpPr>
        <a:xfrm>
          <a:off x="0" y="0"/>
          <a:ext cx="0" cy="0"/>
          <a:chOff x="0" y="0"/>
          <a:chExt cx="0" cy="0"/>
        </a:xfrm>
      </p:grpSpPr>
      <p:pic>
        <p:nvPicPr>
          <p:cNvPr id="243" name="Google Shape;243;p35" descr="Image"/>
          <p:cNvPicPr preferRelativeResize="0"/>
          <p:nvPr/>
        </p:nvPicPr>
        <p:blipFill rotWithShape="1">
          <a:blip r:embed="rId3">
            <a:alphaModFix/>
          </a:blip>
          <a:srcRect/>
          <a:stretch/>
        </p:blipFill>
        <p:spPr>
          <a:xfrm>
            <a:off x="525841" y="6619190"/>
            <a:ext cx="9286139" cy="6439998"/>
          </a:xfrm>
          <a:prstGeom prst="rect">
            <a:avLst/>
          </a:prstGeom>
          <a:noFill/>
          <a:ln>
            <a:noFill/>
          </a:ln>
        </p:spPr>
      </p:pic>
      <p:sp>
        <p:nvSpPr>
          <p:cNvPr id="244" name="Google Shape;244;p35"/>
          <p:cNvSpPr txBox="1">
            <a:spLocks noGrp="1"/>
          </p:cNvSpPr>
          <p:nvPr>
            <p:ph type="title" idx="4294967295"/>
          </p:nvPr>
        </p:nvSpPr>
        <p:spPr>
          <a:xfrm>
            <a:off x="1206500" y="1079048"/>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dirty="0" err="1">
                <a:latin typeface="Avenir"/>
                <a:ea typeface="Avenir"/>
                <a:cs typeface="Avenir"/>
                <a:sym typeface="Avenir"/>
              </a:rPr>
              <a:t>Randomised</a:t>
            </a:r>
            <a:r>
              <a:rPr lang="en-US" sz="7735" b="0" dirty="0">
                <a:latin typeface="Avenir"/>
                <a:ea typeface="Avenir"/>
                <a:cs typeface="Avenir"/>
                <a:sym typeface="Avenir"/>
              </a:rPr>
              <a:t> Block Design</a:t>
            </a:r>
            <a:endParaRPr dirty="0"/>
          </a:p>
        </p:txBody>
      </p:sp>
      <p:sp>
        <p:nvSpPr>
          <p:cNvPr id="245" name="Google Shape;245;p35"/>
          <p:cNvSpPr txBox="1">
            <a:spLocks noGrp="1"/>
          </p:cNvSpPr>
          <p:nvPr>
            <p:ph type="body" idx="4294967295"/>
          </p:nvPr>
        </p:nvSpPr>
        <p:spPr>
          <a:xfrm>
            <a:off x="0" y="3228975"/>
            <a:ext cx="21971000" cy="1957388"/>
          </a:xfrm>
          <a:prstGeom prst="rect">
            <a:avLst/>
          </a:prstGeom>
          <a:noFill/>
          <a:ln>
            <a:noFill/>
          </a:ln>
        </p:spPr>
        <p:txBody>
          <a:bodyPr spcFirstLastPara="1" wrap="square" lIns="50800" tIns="50800" rIns="50800" bIns="50800" anchor="t" anchorCtr="0">
            <a:normAutofit/>
          </a:bodyPr>
          <a:lstStyle/>
          <a:p>
            <a:pPr marL="609600" marR="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Good design example: Alzheimer’s study from GlaxoSmithKline</a:t>
            </a:r>
            <a:endParaRPr/>
          </a:p>
        </p:txBody>
      </p:sp>
      <p:sp>
        <p:nvSpPr>
          <p:cNvPr id="246" name="Google Shape;246;p35"/>
          <p:cNvSpPr txBox="1"/>
          <p:nvPr/>
        </p:nvSpPr>
        <p:spPr>
          <a:xfrm>
            <a:off x="1111125" y="4391580"/>
            <a:ext cx="8061453" cy="18415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Plate effects by </a:t>
            </a:r>
            <a:r>
              <a:rPr lang="en-US" sz="3600" b="0" i="0" u="sng" strike="noStrike" cap="none">
                <a:solidFill>
                  <a:srgbClr val="000000"/>
                </a:solidFill>
                <a:latin typeface="Avenir"/>
                <a:ea typeface="Avenir"/>
                <a:cs typeface="Avenir"/>
                <a:sym typeface="Avenir"/>
              </a:rPr>
              <a:t>plate</a:t>
            </a:r>
            <a:endParaRPr/>
          </a:p>
          <a:p>
            <a:pPr marL="0" marR="0" lvl="0" indent="0" algn="l" rtl="0">
              <a:lnSpc>
                <a:spcPct val="100000"/>
              </a:lnSpc>
              <a:spcBef>
                <a:spcPts val="0"/>
              </a:spcBef>
              <a:spcAft>
                <a:spcPts val="0"/>
              </a:spcAft>
              <a:buClr>
                <a:srgbClr val="000000"/>
              </a:buClr>
              <a:buSzPts val="3200"/>
              <a:buFont typeface="Avenir"/>
              <a:buNone/>
            </a:pPr>
            <a:r>
              <a:rPr lang="en-US" sz="3200" b="0" i="0" u="none" strike="noStrike" cap="none">
                <a:solidFill>
                  <a:srgbClr val="000000"/>
                </a:solidFill>
                <a:latin typeface="Avenir"/>
                <a:ea typeface="Avenir"/>
                <a:cs typeface="Avenir"/>
                <a:sym typeface="Avenir"/>
              </a:rPr>
              <a:t>Left PCA plot show large plate effects.</a:t>
            </a:r>
            <a:endParaRPr/>
          </a:p>
          <a:p>
            <a:pPr marL="0" marR="0" lvl="0" indent="0" algn="l" rtl="0">
              <a:lnSpc>
                <a:spcPct val="100000"/>
              </a:lnSpc>
              <a:spcBef>
                <a:spcPts val="0"/>
              </a:spcBef>
              <a:spcAft>
                <a:spcPts val="0"/>
              </a:spcAft>
              <a:buClr>
                <a:srgbClr val="000000"/>
              </a:buClr>
              <a:buSzPts val="3200"/>
              <a:buFont typeface="Avenir"/>
              <a:buNone/>
            </a:pPr>
            <a:r>
              <a:rPr lang="en-US" sz="3200" b="0" i="0" u="none" strike="noStrike" cap="none">
                <a:solidFill>
                  <a:srgbClr val="000000"/>
                </a:solidFill>
                <a:latin typeface="Avenir"/>
                <a:ea typeface="Avenir"/>
                <a:cs typeface="Avenir"/>
                <a:sym typeface="Avenir"/>
              </a:rPr>
              <a:t>Each colour corresponds to a different plate</a:t>
            </a:r>
            <a:endParaRPr/>
          </a:p>
        </p:txBody>
      </p:sp>
      <p:pic>
        <p:nvPicPr>
          <p:cNvPr id="247" name="Google Shape;247;p35" descr="Image"/>
          <p:cNvPicPr preferRelativeResize="0"/>
          <p:nvPr/>
        </p:nvPicPr>
        <p:blipFill rotWithShape="1">
          <a:blip r:embed="rId4">
            <a:alphaModFix/>
          </a:blip>
          <a:srcRect/>
          <a:stretch/>
        </p:blipFill>
        <p:spPr>
          <a:xfrm>
            <a:off x="20265595" y="12965519"/>
            <a:ext cx="4218008" cy="89473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251"/>
        <p:cNvGrpSpPr/>
        <p:nvPr/>
      </p:nvGrpSpPr>
      <p:grpSpPr>
        <a:xfrm>
          <a:off x="0" y="0"/>
          <a:ext cx="0" cy="0"/>
          <a:chOff x="0" y="0"/>
          <a:chExt cx="0" cy="0"/>
        </a:xfrm>
      </p:grpSpPr>
      <p:pic>
        <p:nvPicPr>
          <p:cNvPr id="252" name="Google Shape;252;p36" descr="Image"/>
          <p:cNvPicPr preferRelativeResize="0"/>
          <p:nvPr/>
        </p:nvPicPr>
        <p:blipFill rotWithShape="1">
          <a:blip r:embed="rId3">
            <a:alphaModFix/>
          </a:blip>
          <a:srcRect/>
          <a:stretch/>
        </p:blipFill>
        <p:spPr>
          <a:xfrm>
            <a:off x="525841" y="6619190"/>
            <a:ext cx="9286139" cy="6439998"/>
          </a:xfrm>
          <a:prstGeom prst="rect">
            <a:avLst/>
          </a:prstGeom>
          <a:noFill/>
          <a:ln>
            <a:noFill/>
          </a:ln>
        </p:spPr>
      </p:pic>
      <p:sp>
        <p:nvSpPr>
          <p:cNvPr id="253" name="Google Shape;253;p36"/>
          <p:cNvSpPr txBox="1">
            <a:spLocks noGrp="1"/>
          </p:cNvSpPr>
          <p:nvPr>
            <p:ph type="title" idx="4294967295"/>
          </p:nvPr>
        </p:nvSpPr>
        <p:spPr>
          <a:xfrm>
            <a:off x="1206500" y="1079048"/>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dirty="0" err="1">
                <a:latin typeface="Avenir"/>
                <a:ea typeface="Avenir"/>
                <a:cs typeface="Avenir"/>
                <a:sym typeface="Avenir"/>
              </a:rPr>
              <a:t>Randomised</a:t>
            </a:r>
            <a:r>
              <a:rPr lang="en-US" sz="7735" b="0" dirty="0">
                <a:latin typeface="Avenir"/>
                <a:ea typeface="Avenir"/>
                <a:cs typeface="Avenir"/>
                <a:sym typeface="Avenir"/>
              </a:rPr>
              <a:t> Block Design</a:t>
            </a:r>
            <a:endParaRPr dirty="0"/>
          </a:p>
        </p:txBody>
      </p:sp>
      <p:sp>
        <p:nvSpPr>
          <p:cNvPr id="254" name="Google Shape;254;p36"/>
          <p:cNvSpPr txBox="1">
            <a:spLocks noGrp="1"/>
          </p:cNvSpPr>
          <p:nvPr>
            <p:ph type="body" idx="4294967295"/>
          </p:nvPr>
        </p:nvSpPr>
        <p:spPr>
          <a:xfrm>
            <a:off x="0" y="3228975"/>
            <a:ext cx="21971000" cy="1957388"/>
          </a:xfrm>
          <a:prstGeom prst="rect">
            <a:avLst/>
          </a:prstGeom>
          <a:noFill/>
          <a:ln>
            <a:noFill/>
          </a:ln>
        </p:spPr>
        <p:txBody>
          <a:bodyPr spcFirstLastPara="1" wrap="square" lIns="50800" tIns="50800" rIns="50800" bIns="50800" anchor="t" anchorCtr="0">
            <a:normAutofit/>
          </a:bodyPr>
          <a:lstStyle/>
          <a:p>
            <a:pPr marL="609600" marR="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Good design example: Alzheimer’s study from GlaxoSmithKline</a:t>
            </a:r>
            <a:endParaRPr/>
          </a:p>
        </p:txBody>
      </p:sp>
      <p:sp>
        <p:nvSpPr>
          <p:cNvPr id="255" name="Google Shape;255;p36"/>
          <p:cNvSpPr txBox="1"/>
          <p:nvPr/>
        </p:nvSpPr>
        <p:spPr>
          <a:xfrm>
            <a:off x="1111125" y="4391580"/>
            <a:ext cx="8061453" cy="18415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Plate effects by </a:t>
            </a:r>
            <a:r>
              <a:rPr lang="en-US" sz="3600" b="0" i="0" u="sng" strike="noStrike" cap="none">
                <a:solidFill>
                  <a:srgbClr val="000000"/>
                </a:solidFill>
                <a:latin typeface="Avenir"/>
                <a:ea typeface="Avenir"/>
                <a:cs typeface="Avenir"/>
                <a:sym typeface="Avenir"/>
              </a:rPr>
              <a:t>plate</a:t>
            </a:r>
            <a:endParaRPr/>
          </a:p>
          <a:p>
            <a:pPr marL="0" marR="0" lvl="0" indent="0" algn="l" rtl="0">
              <a:lnSpc>
                <a:spcPct val="100000"/>
              </a:lnSpc>
              <a:spcBef>
                <a:spcPts val="0"/>
              </a:spcBef>
              <a:spcAft>
                <a:spcPts val="0"/>
              </a:spcAft>
              <a:buClr>
                <a:srgbClr val="000000"/>
              </a:buClr>
              <a:buSzPts val="3200"/>
              <a:buFont typeface="Avenir"/>
              <a:buNone/>
            </a:pPr>
            <a:r>
              <a:rPr lang="en-US" sz="3200" b="0" i="0" u="none" strike="noStrike" cap="none">
                <a:solidFill>
                  <a:srgbClr val="000000"/>
                </a:solidFill>
                <a:latin typeface="Avenir"/>
                <a:ea typeface="Avenir"/>
                <a:cs typeface="Avenir"/>
                <a:sym typeface="Avenir"/>
              </a:rPr>
              <a:t>Left PCA plot show large plate effects.</a:t>
            </a:r>
            <a:endParaRPr/>
          </a:p>
          <a:p>
            <a:pPr marL="0" marR="0" lvl="0" indent="0" algn="l" rtl="0">
              <a:lnSpc>
                <a:spcPct val="100000"/>
              </a:lnSpc>
              <a:spcBef>
                <a:spcPts val="0"/>
              </a:spcBef>
              <a:spcAft>
                <a:spcPts val="0"/>
              </a:spcAft>
              <a:buClr>
                <a:srgbClr val="000000"/>
              </a:buClr>
              <a:buSzPts val="3200"/>
              <a:buFont typeface="Avenir"/>
              <a:buNone/>
            </a:pPr>
            <a:r>
              <a:rPr lang="en-US" sz="3200" b="0" i="0" u="none" strike="noStrike" cap="none">
                <a:solidFill>
                  <a:srgbClr val="000000"/>
                </a:solidFill>
                <a:latin typeface="Avenir"/>
                <a:ea typeface="Avenir"/>
                <a:cs typeface="Avenir"/>
                <a:sym typeface="Avenir"/>
              </a:rPr>
              <a:t>Each colour corresponds to a different plate</a:t>
            </a:r>
            <a:endParaRPr/>
          </a:p>
        </p:txBody>
      </p:sp>
      <p:pic>
        <p:nvPicPr>
          <p:cNvPr id="256" name="Google Shape;256;p36" descr="Image"/>
          <p:cNvPicPr preferRelativeResize="0"/>
          <p:nvPr/>
        </p:nvPicPr>
        <p:blipFill rotWithShape="1">
          <a:blip r:embed="rId4">
            <a:alphaModFix/>
          </a:blip>
          <a:srcRect/>
          <a:stretch/>
        </p:blipFill>
        <p:spPr>
          <a:xfrm>
            <a:off x="13291281" y="6619190"/>
            <a:ext cx="8518153" cy="6439998"/>
          </a:xfrm>
          <a:prstGeom prst="rect">
            <a:avLst/>
          </a:prstGeom>
          <a:noFill/>
          <a:ln>
            <a:noFill/>
          </a:ln>
        </p:spPr>
      </p:pic>
      <p:sp>
        <p:nvSpPr>
          <p:cNvPr id="257" name="Google Shape;257;p36"/>
          <p:cNvSpPr txBox="1"/>
          <p:nvPr/>
        </p:nvSpPr>
        <p:spPr>
          <a:xfrm>
            <a:off x="13536972" y="4391580"/>
            <a:ext cx="10040669" cy="18415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Plate effects by case/control</a:t>
            </a:r>
            <a:endParaRPr/>
          </a:p>
          <a:p>
            <a:pPr marL="0" marR="0" lvl="0" indent="0" algn="l" rtl="0">
              <a:lnSpc>
                <a:spcPct val="100000"/>
              </a:lnSpc>
              <a:spcBef>
                <a:spcPts val="0"/>
              </a:spcBef>
              <a:spcAft>
                <a:spcPts val="0"/>
              </a:spcAft>
              <a:buClr>
                <a:srgbClr val="000000"/>
              </a:buClr>
              <a:buSzPts val="3200"/>
              <a:buFont typeface="Avenir"/>
              <a:buNone/>
            </a:pPr>
            <a:r>
              <a:rPr lang="en-US" sz="3200" b="0" i="0" u="none" strike="noStrike" cap="none">
                <a:solidFill>
                  <a:srgbClr val="000000"/>
                </a:solidFill>
                <a:latin typeface="Avenir"/>
                <a:ea typeface="Avenir"/>
                <a:cs typeface="Avenir"/>
                <a:sym typeface="Avenir"/>
              </a:rPr>
              <a:t>Right PCA plot shows each plate cluster contains equal proportions of cases (blue) and controls (green).</a:t>
            </a:r>
            <a:endParaRPr/>
          </a:p>
        </p:txBody>
      </p:sp>
      <p:pic>
        <p:nvPicPr>
          <p:cNvPr id="258" name="Google Shape;258;p36" descr="Image"/>
          <p:cNvPicPr preferRelativeResize="0"/>
          <p:nvPr/>
        </p:nvPicPr>
        <p:blipFill rotWithShape="1">
          <a:blip r:embed="rId5">
            <a:alphaModFix/>
          </a:blip>
          <a:srcRect/>
          <a:stretch/>
        </p:blipFill>
        <p:spPr>
          <a:xfrm>
            <a:off x="20265595" y="12965519"/>
            <a:ext cx="4218008" cy="89473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262"/>
        <p:cNvGrpSpPr/>
        <p:nvPr/>
      </p:nvGrpSpPr>
      <p:grpSpPr>
        <a:xfrm>
          <a:off x="0" y="0"/>
          <a:ext cx="0" cy="0"/>
          <a:chOff x="0" y="0"/>
          <a:chExt cx="0" cy="0"/>
        </a:xfrm>
      </p:grpSpPr>
      <p:sp>
        <p:nvSpPr>
          <p:cNvPr id="263" name="Google Shape;263;p37"/>
          <p:cNvSpPr txBox="1">
            <a:spLocks noGrp="1"/>
          </p:cNvSpPr>
          <p:nvPr>
            <p:ph type="title" idx="4294967295"/>
          </p:nvPr>
        </p:nvSpPr>
        <p:spPr>
          <a:xfrm>
            <a:off x="128016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Experimental Controls</a:t>
            </a:r>
            <a:endParaRPr/>
          </a:p>
        </p:txBody>
      </p:sp>
      <p:sp>
        <p:nvSpPr>
          <p:cNvPr id="264" name="Google Shape;264;p37"/>
          <p:cNvSpPr txBox="1">
            <a:spLocks noGrp="1"/>
          </p:cNvSpPr>
          <p:nvPr>
            <p:ph type="body" idx="4294967295"/>
          </p:nvPr>
        </p:nvSpPr>
        <p:spPr>
          <a:xfrm>
            <a:off x="1280160" y="3228975"/>
            <a:ext cx="21971000" cy="9275763"/>
          </a:xfrm>
          <a:prstGeom prst="rect">
            <a:avLst/>
          </a:prstGeom>
          <a:noFill/>
          <a:ln>
            <a:noFill/>
          </a:ln>
        </p:spPr>
        <p:txBody>
          <a:bodyPr spcFirstLastPara="1" wrap="square" lIns="50800" tIns="50800" rIns="50800" bIns="50800" anchor="t" anchorCtr="0">
            <a:normAutofit/>
          </a:bodyPr>
          <a:lstStyle/>
          <a:p>
            <a:pPr marL="487680" lvl="0" indent="-487680" algn="l" rtl="0">
              <a:lnSpc>
                <a:spcPct val="90000"/>
              </a:lnSpc>
              <a:spcBef>
                <a:spcPts val="0"/>
              </a:spcBef>
              <a:spcAft>
                <a:spcPts val="0"/>
              </a:spcAft>
              <a:buClr>
                <a:srgbClr val="000000"/>
              </a:buClr>
              <a:buSzPts val="4723"/>
              <a:buFont typeface="Avenir"/>
              <a:buChar char="•"/>
            </a:pPr>
            <a:r>
              <a:rPr lang="en-US" sz="3840">
                <a:latin typeface="Avenir"/>
                <a:ea typeface="Avenir"/>
                <a:cs typeface="Avenir"/>
                <a:sym typeface="Avenir"/>
              </a:rPr>
              <a:t>Ideal : Everything is identical across conditions except the variable you are testing</a:t>
            </a:r>
            <a:endParaRPr/>
          </a:p>
          <a:p>
            <a:pPr marL="487680" lvl="0" indent="-487680" algn="l" rtl="0">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Controlling errors</a:t>
            </a:r>
            <a:endParaRPr/>
          </a:p>
          <a:p>
            <a:pPr marL="975360" lvl="1" indent="-487680" algn="l" rtl="0">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Type I: False Positives</a:t>
            </a:r>
            <a:endParaRPr/>
          </a:p>
          <a:p>
            <a:pPr marL="1463040" lvl="2" indent="-487679" algn="l" rtl="0">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Negative controls: should have minimal or no effect</a:t>
            </a:r>
            <a:endParaRPr/>
          </a:p>
          <a:p>
            <a:pPr marL="975360" lvl="1" indent="-487680" algn="l" rtl="0">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Type II: False Negatives</a:t>
            </a:r>
            <a:endParaRPr/>
          </a:p>
          <a:p>
            <a:pPr marL="1463040" lvl="2" indent="-487679" algn="l" rtl="0">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Positive controls: known effect</a:t>
            </a:r>
            <a:endParaRPr/>
          </a:p>
          <a:p>
            <a:pPr marL="487680" lvl="0" indent="-487680" algn="l" rtl="0">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Technical controls</a:t>
            </a:r>
            <a:endParaRPr/>
          </a:p>
          <a:p>
            <a:pPr marL="975360" lvl="1" indent="-487680" algn="l" rtl="0">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Detect/correct technical biases</a:t>
            </a:r>
            <a:endParaRPr/>
          </a:p>
          <a:p>
            <a:pPr marL="975360" lvl="1" indent="-487680" algn="l" rtl="0">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Normalise measurements (quantification)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268"/>
        <p:cNvGrpSpPr/>
        <p:nvPr/>
      </p:nvGrpSpPr>
      <p:grpSpPr>
        <a:xfrm>
          <a:off x="0" y="0"/>
          <a:ext cx="0" cy="0"/>
          <a:chOff x="0" y="0"/>
          <a:chExt cx="0" cy="0"/>
        </a:xfrm>
      </p:grpSpPr>
      <p:sp>
        <p:nvSpPr>
          <p:cNvPr id="269" name="Google Shape;269;p38"/>
          <p:cNvSpPr txBox="1">
            <a:spLocks noGrp="1"/>
          </p:cNvSpPr>
          <p:nvPr>
            <p:ph type="title" idx="4294967295"/>
          </p:nvPr>
        </p:nvSpPr>
        <p:spPr>
          <a:xfrm>
            <a:off x="106680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Examples of Experimental Controls</a:t>
            </a:r>
            <a:endParaRPr/>
          </a:p>
        </p:txBody>
      </p:sp>
      <p:sp>
        <p:nvSpPr>
          <p:cNvPr id="270" name="Google Shape;270;p38"/>
          <p:cNvSpPr txBox="1">
            <a:spLocks noGrp="1"/>
          </p:cNvSpPr>
          <p:nvPr>
            <p:ph type="body" idx="4294967295"/>
          </p:nvPr>
        </p:nvSpPr>
        <p:spPr>
          <a:xfrm>
            <a:off x="1066800" y="3228975"/>
            <a:ext cx="21971000" cy="9275763"/>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Wild-type organism (knockouts)</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Inactive siRNA (silencing)</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Vehicle (treatments)</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Spike-ins (quantification/normalisation)</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“Gold standard” data points</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Multi-level controls</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e.g. contrast Vehicle/Input vs. Treatment/Input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81"/>
        <p:cNvGrpSpPr/>
        <p:nvPr/>
      </p:nvGrpSpPr>
      <p:grpSpPr>
        <a:xfrm>
          <a:off x="0" y="0"/>
          <a:ext cx="0" cy="0"/>
          <a:chOff x="0" y="0"/>
          <a:chExt cx="0" cy="0"/>
        </a:xfrm>
      </p:grpSpPr>
      <p:pic>
        <p:nvPicPr>
          <p:cNvPr id="82" name="Google Shape;82;p18" descr="Image"/>
          <p:cNvPicPr preferRelativeResize="0"/>
          <p:nvPr/>
        </p:nvPicPr>
        <p:blipFill rotWithShape="1">
          <a:blip r:embed="rId3">
            <a:alphaModFix/>
          </a:blip>
          <a:srcRect/>
          <a:stretch/>
        </p:blipFill>
        <p:spPr>
          <a:xfrm>
            <a:off x="4610100" y="2609850"/>
            <a:ext cx="15163800" cy="84963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274"/>
        <p:cNvGrpSpPr/>
        <p:nvPr/>
      </p:nvGrpSpPr>
      <p:grpSpPr>
        <a:xfrm>
          <a:off x="0" y="0"/>
          <a:ext cx="0" cy="0"/>
          <a:chOff x="0" y="0"/>
          <a:chExt cx="0" cy="0"/>
        </a:xfrm>
      </p:grpSpPr>
      <p:sp>
        <p:nvSpPr>
          <p:cNvPr id="275" name="Google Shape;275;p39"/>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dirty="0">
                <a:latin typeface="Avenir"/>
                <a:ea typeface="Avenir"/>
                <a:cs typeface="Avenir"/>
                <a:sym typeface="Avenir"/>
              </a:rPr>
              <a:t>Outline</a:t>
            </a:r>
            <a:endParaRPr dirty="0"/>
          </a:p>
        </p:txBody>
      </p:sp>
      <p:sp>
        <p:nvSpPr>
          <p:cNvPr id="276" name="Google Shape;276;p39"/>
          <p:cNvSpPr txBox="1">
            <a:spLocks noGrp="1"/>
          </p:cNvSpPr>
          <p:nvPr>
            <p:ph type="body" idx="1"/>
          </p:nvPr>
        </p:nvSpPr>
        <p:spPr>
          <a:xfrm>
            <a:off x="1206500" y="4902861"/>
            <a:ext cx="21971000" cy="3910278"/>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929292"/>
              </a:buClr>
              <a:buSzPts val="5904"/>
              <a:buFont typeface="Avenir"/>
              <a:buChar char="•"/>
            </a:pPr>
            <a:r>
              <a:rPr lang="en-US" dirty="0">
                <a:solidFill>
                  <a:srgbClr val="929292"/>
                </a:solidFill>
                <a:latin typeface="Avenir"/>
                <a:ea typeface="Avenir"/>
                <a:cs typeface="Avenir"/>
                <a:sym typeface="Avenir"/>
              </a:rPr>
              <a:t>Experimental Design</a:t>
            </a:r>
            <a:endParaRPr dirty="0"/>
          </a:p>
          <a:p>
            <a:pPr marL="609600" lvl="0" indent="-609600" algn="l" rtl="0">
              <a:lnSpc>
                <a:spcPct val="90000"/>
              </a:lnSpc>
              <a:spcBef>
                <a:spcPts val="4500"/>
              </a:spcBef>
              <a:spcAft>
                <a:spcPts val="0"/>
              </a:spcAft>
              <a:buClr>
                <a:srgbClr val="000000"/>
              </a:buClr>
              <a:buSzPts val="5904"/>
              <a:buFont typeface="Avenir"/>
              <a:buChar char="•"/>
            </a:pPr>
            <a:r>
              <a:rPr lang="en-US" dirty="0">
                <a:latin typeface="Avenir"/>
                <a:ea typeface="Avenir"/>
                <a:cs typeface="Avenir"/>
                <a:sym typeface="Avenir"/>
              </a:rPr>
              <a:t>Statistical Concepts</a:t>
            </a:r>
            <a:endParaRPr dirty="0"/>
          </a:p>
          <a:p>
            <a:pPr marL="609600" lvl="0" indent="-609600" algn="l" rtl="0">
              <a:lnSpc>
                <a:spcPct val="90000"/>
              </a:lnSpc>
              <a:spcBef>
                <a:spcPts val="4500"/>
              </a:spcBef>
              <a:spcAft>
                <a:spcPts val="0"/>
              </a:spcAft>
              <a:buClr>
                <a:srgbClr val="929292"/>
              </a:buClr>
              <a:buSzPts val="5904"/>
              <a:buFont typeface="Avenir"/>
              <a:buChar char="•"/>
            </a:pPr>
            <a:r>
              <a:rPr lang="en-US" dirty="0">
                <a:solidFill>
                  <a:srgbClr val="929292"/>
                </a:solidFill>
                <a:latin typeface="Avenir"/>
                <a:ea typeface="Avenir"/>
                <a:cs typeface="Avenir"/>
                <a:sym typeface="Avenir"/>
              </a:rPr>
              <a:t>Statistical aspects of bulk RNA-</a:t>
            </a:r>
            <a:r>
              <a:rPr lang="en-US" dirty="0" err="1">
                <a:solidFill>
                  <a:srgbClr val="929292"/>
                </a:solidFill>
                <a:latin typeface="Avenir"/>
                <a:ea typeface="Avenir"/>
                <a:cs typeface="Avenir"/>
                <a:sym typeface="Avenir"/>
              </a:rPr>
              <a:t>seq</a:t>
            </a:r>
            <a:r>
              <a:rPr lang="en-US" dirty="0">
                <a:solidFill>
                  <a:srgbClr val="929292"/>
                </a:solidFill>
                <a:latin typeface="Avenir"/>
                <a:ea typeface="Avenir"/>
                <a:cs typeface="Avenir"/>
                <a:sym typeface="Avenir"/>
              </a:rPr>
              <a:t> analysis</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FF1D2-49F4-404D-BC10-900AE207043A}"/>
              </a:ext>
            </a:extLst>
          </p:cNvPr>
          <p:cNvSpPr>
            <a:spLocks noGrp="1"/>
          </p:cNvSpPr>
          <p:nvPr>
            <p:ph type="title"/>
          </p:nvPr>
        </p:nvSpPr>
        <p:spPr/>
        <p:txBody>
          <a:bodyPr>
            <a:normAutofit fontScale="90000"/>
          </a:bodyPr>
          <a:lstStyle/>
          <a:p>
            <a:r>
              <a:rPr lang="en-US" sz="8800" b="0" dirty="0">
                <a:latin typeface="Avenir"/>
                <a:ea typeface="Avenir"/>
                <a:cs typeface="Avenir"/>
                <a:sym typeface="Avenir"/>
              </a:rPr>
              <a:t>Basics on inferential statistics and hypothesis testing</a:t>
            </a:r>
            <a:endParaRPr lang="en-US" dirty="0"/>
          </a:p>
        </p:txBody>
      </p:sp>
      <p:pic>
        <p:nvPicPr>
          <p:cNvPr id="7" name="Content Placeholder 6">
            <a:extLst>
              <a:ext uri="{FF2B5EF4-FFF2-40B4-BE49-F238E27FC236}">
                <a16:creationId xmlns:a16="http://schemas.microsoft.com/office/drawing/2014/main" id="{5347CC75-FD95-1B40-A1AB-A6D327F06513}"/>
              </a:ext>
            </a:extLst>
          </p:cNvPr>
          <p:cNvPicPr>
            <a:picLocks noGrp="1" noChangeAspect="1"/>
          </p:cNvPicPr>
          <p:nvPr>
            <p:ph sz="half" idx="1"/>
          </p:nvPr>
        </p:nvPicPr>
        <p:blipFill>
          <a:blip r:embed="rId2"/>
          <a:stretch>
            <a:fillRect/>
          </a:stretch>
        </p:blipFill>
        <p:spPr>
          <a:xfrm>
            <a:off x="1219200" y="4128098"/>
            <a:ext cx="10160000" cy="6882204"/>
          </a:xfrm>
        </p:spPr>
      </p:pic>
      <p:sp useBgFill="1">
        <p:nvSpPr>
          <p:cNvPr id="11" name="Content Placeholder 10">
            <a:extLst>
              <a:ext uri="{FF2B5EF4-FFF2-40B4-BE49-F238E27FC236}">
                <a16:creationId xmlns:a16="http://schemas.microsoft.com/office/drawing/2014/main" id="{250D1712-6114-7F4F-AD94-EC9618311A9E}"/>
              </a:ext>
            </a:extLst>
          </p:cNvPr>
          <p:cNvSpPr>
            <a:spLocks noGrp="1"/>
          </p:cNvSpPr>
          <p:nvPr>
            <p:ph sz="half" idx="11"/>
          </p:nvPr>
        </p:nvSpPr>
        <p:spPr/>
        <p:txBody>
          <a:bodyPr>
            <a:normAutofit/>
          </a:bodyPr>
          <a:lstStyle/>
          <a:p>
            <a:pPr marL="685800" indent="-685800">
              <a:buFont typeface="Arial" panose="020B0604020202020204" pitchFamily="34" charset="0"/>
              <a:buChar char="•"/>
            </a:pPr>
            <a:r>
              <a:rPr lang="en-US" dirty="0">
                <a:latin typeface="Avenir" panose="02000503020000020003" pitchFamily="2" charset="0"/>
              </a:rPr>
              <a:t>Two important parameters</a:t>
            </a:r>
          </a:p>
          <a:p>
            <a:pPr marL="1943100" lvl="1" indent="-685800">
              <a:buFont typeface="Arial" panose="020B0604020202020204" pitchFamily="34" charset="0"/>
              <a:buChar char="•"/>
            </a:pPr>
            <a:r>
              <a:rPr lang="en-US" dirty="0">
                <a:latin typeface="Avenir" panose="02000503020000020003" pitchFamily="2" charset="0"/>
              </a:rPr>
              <a:t>Mean</a:t>
            </a:r>
          </a:p>
          <a:p>
            <a:pPr marL="1943100" lvl="1" indent="-685800">
              <a:buFont typeface="Arial" panose="020B0604020202020204" pitchFamily="34" charset="0"/>
              <a:buChar char="•"/>
            </a:pPr>
            <a:r>
              <a:rPr lang="en-US" dirty="0">
                <a:latin typeface="Avenir" panose="02000503020000020003" pitchFamily="2" charset="0"/>
              </a:rPr>
              <a:t>Variance</a:t>
            </a:r>
          </a:p>
          <a:p>
            <a:pPr marL="685800" indent="-685800">
              <a:buFont typeface="Arial" panose="020B0604020202020204" pitchFamily="34" charset="0"/>
              <a:buChar char="•"/>
            </a:pPr>
            <a:r>
              <a:rPr lang="en-US" dirty="0">
                <a:latin typeface="Avenir" panose="02000503020000020003" pitchFamily="2" charset="0"/>
              </a:rPr>
              <a:t>Population mean and variance unknow and are constants</a:t>
            </a:r>
          </a:p>
          <a:p>
            <a:pPr marL="685800" indent="-685800">
              <a:buFont typeface="Arial" panose="020B0604020202020204" pitchFamily="34" charset="0"/>
              <a:buChar char="•"/>
            </a:pPr>
            <a:r>
              <a:rPr lang="en-US" dirty="0">
                <a:latin typeface="Avenir" panose="02000503020000020003" pitchFamily="2" charset="0"/>
              </a:rPr>
              <a:t>Estimated using sample</a:t>
            </a:r>
          </a:p>
          <a:p>
            <a:pPr marL="685800" indent="-685800">
              <a:buFont typeface="Arial" panose="020B0604020202020204" pitchFamily="34" charset="0"/>
              <a:buChar char="•"/>
            </a:pPr>
            <a:r>
              <a:rPr lang="en-US" dirty="0">
                <a:latin typeface="Avenir" panose="02000503020000020003" pitchFamily="2" charset="0"/>
              </a:rPr>
              <a:t>Estimated mean and variance used for inferring population parameters</a:t>
            </a:r>
          </a:p>
          <a:p>
            <a:pPr marL="685800" indent="-685800">
              <a:buFont typeface="Arial" panose="020B0604020202020204" pitchFamily="34" charset="0"/>
              <a:buChar char="•"/>
            </a:pPr>
            <a:endParaRPr lang="en-US" dirty="0"/>
          </a:p>
          <a:p>
            <a:pPr marL="0" indent="0">
              <a:buNone/>
            </a:pPr>
            <a:endParaRPr lang="en-US" dirty="0"/>
          </a:p>
        </p:txBody>
      </p:sp>
    </p:spTree>
    <p:extLst>
      <p:ext uri="{BB962C8B-B14F-4D97-AF65-F5344CB8AC3E}">
        <p14:creationId xmlns:p14="http://schemas.microsoft.com/office/powerpoint/2010/main" val="1609726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300"/>
        <p:cNvGrpSpPr/>
        <p:nvPr/>
      </p:nvGrpSpPr>
      <p:grpSpPr>
        <a:xfrm>
          <a:off x="0" y="0"/>
          <a:ext cx="0" cy="0"/>
          <a:chOff x="0" y="0"/>
          <a:chExt cx="0" cy="0"/>
        </a:xfrm>
      </p:grpSpPr>
      <p:sp>
        <p:nvSpPr>
          <p:cNvPr id="301" name="Google Shape;301;p41"/>
          <p:cNvSpPr txBox="1"/>
          <p:nvPr/>
        </p:nvSpPr>
        <p:spPr>
          <a:xfrm>
            <a:off x="2438919" y="10262383"/>
            <a:ext cx="9788324"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Population: the complete set of individuals that we are interested in</a:t>
            </a:r>
            <a:endParaRPr/>
          </a:p>
        </p:txBody>
      </p:sp>
      <p:sp>
        <p:nvSpPr>
          <p:cNvPr id="302" name="Google Shape;302;p41"/>
          <p:cNvSpPr txBox="1"/>
          <p:nvPr/>
        </p:nvSpPr>
        <p:spPr>
          <a:xfrm>
            <a:off x="13439209" y="10262383"/>
            <a:ext cx="9788324"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Sample: smaller set of individuals that is representative of the population</a:t>
            </a:r>
            <a:endParaRPr/>
          </a:p>
        </p:txBody>
      </p:sp>
      <p:pic>
        <p:nvPicPr>
          <p:cNvPr id="303" name="Google Shape;303;p41" descr="Image"/>
          <p:cNvPicPr preferRelativeResize="0"/>
          <p:nvPr/>
        </p:nvPicPr>
        <p:blipFill rotWithShape="1">
          <a:blip r:embed="rId3">
            <a:alphaModFix amt="21282"/>
          </a:blip>
          <a:srcRect l="10442" t="544" r="10447" b="547"/>
          <a:stretch/>
        </p:blipFill>
        <p:spPr>
          <a:xfrm>
            <a:off x="4060174" y="3585216"/>
            <a:ext cx="6545509" cy="6545386"/>
          </a:xfrm>
          <a:custGeom>
            <a:avLst/>
            <a:gdLst/>
            <a:ahLst/>
            <a:cxnLst/>
            <a:rect l="l" t="t" r="r" b="b"/>
            <a:pathLst>
              <a:path w="19679" h="20595" extrusionOk="0">
                <a:moveTo>
                  <a:pt x="9839" y="0"/>
                </a:moveTo>
                <a:cubicBezTo>
                  <a:pt x="7321" y="0"/>
                  <a:pt x="4803" y="1005"/>
                  <a:pt x="2882" y="3016"/>
                </a:cubicBezTo>
                <a:cubicBezTo>
                  <a:pt x="-961" y="7037"/>
                  <a:pt x="-961" y="13557"/>
                  <a:pt x="2882" y="17579"/>
                </a:cubicBezTo>
                <a:cubicBezTo>
                  <a:pt x="6724" y="21600"/>
                  <a:pt x="12954" y="21600"/>
                  <a:pt x="16796" y="17579"/>
                </a:cubicBezTo>
                <a:cubicBezTo>
                  <a:pt x="20639" y="13557"/>
                  <a:pt x="20639" y="7037"/>
                  <a:pt x="16796" y="3016"/>
                </a:cubicBezTo>
                <a:cubicBezTo>
                  <a:pt x="14875" y="1005"/>
                  <a:pt x="12357" y="0"/>
                  <a:pt x="9839" y="0"/>
                </a:cubicBezTo>
                <a:close/>
              </a:path>
            </a:pathLst>
          </a:custGeom>
          <a:noFill/>
          <a:ln w="12700" cap="flat" cmpd="sng">
            <a:solidFill>
              <a:srgbClr val="000000"/>
            </a:solidFill>
            <a:prstDash val="solid"/>
            <a:miter lim="400000"/>
            <a:headEnd type="none" w="sm" len="sm"/>
            <a:tailEnd type="none" w="sm" len="sm"/>
          </a:ln>
        </p:spPr>
      </p:pic>
      <p:grpSp>
        <p:nvGrpSpPr>
          <p:cNvPr id="304" name="Google Shape;304;p41"/>
          <p:cNvGrpSpPr/>
          <p:nvPr/>
        </p:nvGrpSpPr>
        <p:grpSpPr>
          <a:xfrm>
            <a:off x="16470044" y="6320082"/>
            <a:ext cx="3726655" cy="3726656"/>
            <a:chOff x="0" y="0"/>
            <a:chExt cx="3726654" cy="3726654"/>
          </a:xfrm>
        </p:grpSpPr>
        <p:sp>
          <p:nvSpPr>
            <p:cNvPr id="305" name="Google Shape;305;p41"/>
            <p:cNvSpPr/>
            <p:nvPr/>
          </p:nvSpPr>
          <p:spPr>
            <a:xfrm>
              <a:off x="0" y="0"/>
              <a:ext cx="3726654" cy="3726654"/>
            </a:xfrm>
            <a:prstGeom prst="ellipse">
              <a:avLst/>
            </a:prstGeom>
            <a:noFill/>
            <a:ln w="12700" cap="flat" cmpd="sng">
              <a:solidFill>
                <a:srgbClr val="000000">
                  <a:alpha val="49803"/>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06" name="Google Shape;306;p41"/>
            <p:cNvSpPr/>
            <p:nvPr/>
          </p:nvSpPr>
          <p:spPr>
            <a:xfrm>
              <a:off x="1089917" y="638276"/>
              <a:ext cx="591118" cy="588440"/>
            </a:xfrm>
            <a:prstGeom prst="ellipse">
              <a:avLst/>
            </a:prstGeom>
            <a:solidFill>
              <a:srgbClr val="ED469A">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07" name="Google Shape;307;p41"/>
            <p:cNvSpPr/>
            <p:nvPr/>
          </p:nvSpPr>
          <p:spPr>
            <a:xfrm>
              <a:off x="2139205" y="411749"/>
              <a:ext cx="591118" cy="588441"/>
            </a:xfrm>
            <a:prstGeom prst="ellipse">
              <a:avLst/>
            </a:prstGeom>
            <a:solidFill>
              <a:srgbClr val="F6A631">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08" name="Google Shape;308;p41"/>
            <p:cNvSpPr/>
            <p:nvPr/>
          </p:nvSpPr>
          <p:spPr>
            <a:xfrm>
              <a:off x="510243" y="1762206"/>
              <a:ext cx="591117" cy="588441"/>
            </a:xfrm>
            <a:prstGeom prst="ellipse">
              <a:avLst/>
            </a:prstGeom>
            <a:solidFill>
              <a:srgbClr val="EE2B5C">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09" name="Google Shape;309;p41"/>
            <p:cNvSpPr/>
            <p:nvPr/>
          </p:nvSpPr>
          <p:spPr>
            <a:xfrm>
              <a:off x="2576079" y="1189968"/>
              <a:ext cx="591118" cy="588441"/>
            </a:xfrm>
            <a:prstGeom prst="ellipse">
              <a:avLst/>
            </a:prstGeom>
            <a:solidFill>
              <a:srgbClr val="9B5DA4">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10" name="Google Shape;310;p41"/>
            <p:cNvSpPr/>
            <p:nvPr/>
          </p:nvSpPr>
          <p:spPr>
            <a:xfrm>
              <a:off x="1246835" y="2736510"/>
              <a:ext cx="591117" cy="588440"/>
            </a:xfrm>
            <a:prstGeom prst="ellipse">
              <a:avLst/>
            </a:prstGeom>
            <a:solidFill>
              <a:srgbClr val="FACD09">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11" name="Google Shape;311;p41"/>
            <p:cNvSpPr/>
            <p:nvPr/>
          </p:nvSpPr>
          <p:spPr>
            <a:xfrm>
              <a:off x="2897244" y="2148094"/>
              <a:ext cx="591118" cy="588441"/>
            </a:xfrm>
            <a:prstGeom prst="ellipse">
              <a:avLst/>
            </a:prstGeom>
            <a:solidFill>
              <a:srgbClr val="ABD9D6">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12" name="Google Shape;312;p41"/>
            <p:cNvSpPr/>
            <p:nvPr/>
          </p:nvSpPr>
          <p:spPr>
            <a:xfrm>
              <a:off x="1891610" y="1320967"/>
              <a:ext cx="591117" cy="588441"/>
            </a:xfrm>
            <a:prstGeom prst="ellipse">
              <a:avLst/>
            </a:prstGeom>
            <a:solidFill>
              <a:srgbClr val="43C4BA">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13" name="Google Shape;313;p41"/>
            <p:cNvSpPr/>
            <p:nvPr/>
          </p:nvSpPr>
          <p:spPr>
            <a:xfrm>
              <a:off x="273561" y="1064002"/>
              <a:ext cx="591117" cy="588440"/>
            </a:xfrm>
            <a:prstGeom prst="ellipse">
              <a:avLst/>
            </a:prstGeom>
            <a:solidFill>
              <a:srgbClr val="43C4BA">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14" name="Google Shape;314;p41"/>
            <p:cNvSpPr/>
            <p:nvPr/>
          </p:nvSpPr>
          <p:spPr>
            <a:xfrm>
              <a:off x="2101577" y="2391991"/>
              <a:ext cx="591117" cy="588441"/>
            </a:xfrm>
            <a:prstGeom prst="ellipse">
              <a:avLst/>
            </a:prstGeom>
            <a:solidFill>
              <a:srgbClr val="EE2B5C">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15" name="Google Shape;315;p41"/>
            <p:cNvSpPr/>
            <p:nvPr/>
          </p:nvSpPr>
          <p:spPr>
            <a:xfrm>
              <a:off x="1305910" y="1968188"/>
              <a:ext cx="591118" cy="588440"/>
            </a:xfrm>
            <a:prstGeom prst="ellipse">
              <a:avLst/>
            </a:prstGeom>
            <a:solidFill>
              <a:srgbClr val="9B5DA4">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sp>
        <p:nvSpPr>
          <p:cNvPr id="316" name="Google Shape;316;p41"/>
          <p:cNvSpPr txBox="1"/>
          <p:nvPr/>
        </p:nvSpPr>
        <p:spPr>
          <a:xfrm>
            <a:off x="7297838" y="12537085"/>
            <a:ext cx="9788324"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Variable: what we are interested in measuring</a:t>
            </a:r>
            <a:endParaRPr/>
          </a:p>
        </p:txBody>
      </p:sp>
      <p:sp>
        <p:nvSpPr>
          <p:cNvPr id="317" name="Google Shape;317;p41"/>
          <p:cNvSpPr/>
          <p:nvPr/>
        </p:nvSpPr>
        <p:spPr>
          <a:xfrm>
            <a:off x="11838792" y="7548409"/>
            <a:ext cx="3398143" cy="1270001"/>
          </a:xfrm>
          <a:custGeom>
            <a:avLst/>
            <a:gdLst/>
            <a:ahLst/>
            <a:cxnLst/>
            <a:rect l="l" t="t" r="r" b="b"/>
            <a:pathLst>
              <a:path w="21600" h="21600" extrusionOk="0">
                <a:moveTo>
                  <a:pt x="5166" y="17393"/>
                </a:moveTo>
                <a:lnTo>
                  <a:pt x="5166" y="21600"/>
                </a:lnTo>
                <a:lnTo>
                  <a:pt x="0" y="10800"/>
                </a:lnTo>
                <a:lnTo>
                  <a:pt x="5166" y="0"/>
                </a:lnTo>
                <a:lnTo>
                  <a:pt x="5166" y="4207"/>
                </a:lnTo>
                <a:lnTo>
                  <a:pt x="21600" y="4207"/>
                </a:lnTo>
                <a:lnTo>
                  <a:pt x="21600" y="17393"/>
                </a:lnTo>
                <a:close/>
              </a:path>
            </a:pathLst>
          </a:custGeom>
          <a:solidFill>
            <a:srgbClr val="D5D5D5"/>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venir"/>
              <a:buNone/>
            </a:pPr>
            <a:r>
              <a:rPr lang="en-US" sz="3200" b="0" i="0" u="none" strike="noStrike" cap="none">
                <a:solidFill>
                  <a:srgbClr val="000000"/>
                </a:solidFill>
                <a:latin typeface="Avenir"/>
                <a:ea typeface="Avenir"/>
                <a:cs typeface="Avenir"/>
                <a:sym typeface="Avenir"/>
              </a:rPr>
              <a:t>inference</a:t>
            </a:r>
            <a:endParaRPr/>
          </a:p>
        </p:txBody>
      </p:sp>
      <p:sp>
        <p:nvSpPr>
          <p:cNvPr id="318" name="Google Shape;318;p41"/>
          <p:cNvSpPr txBox="1"/>
          <p:nvPr/>
        </p:nvSpPr>
        <p:spPr>
          <a:xfrm>
            <a:off x="12961358" y="2857764"/>
            <a:ext cx="9788324" cy="2590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Inference means two things: </a:t>
            </a:r>
            <a:endParaRPr sz="2400" b="0" i="0" u="none" strike="noStrike" cap="none">
              <a:solidFill>
                <a:srgbClr val="5E5E5E"/>
              </a:solidFill>
              <a:latin typeface="Avenir"/>
              <a:ea typeface="Avenir"/>
              <a:cs typeface="Avenir"/>
              <a:sym typeface="Avenir"/>
            </a:endParaRPr>
          </a:p>
          <a:p>
            <a:pPr marL="666750" marR="0" lvl="0" indent="-666750" algn="l" rtl="0">
              <a:lnSpc>
                <a:spcPct val="100000"/>
              </a:lnSpc>
              <a:spcBef>
                <a:spcPts val="0"/>
              </a:spcBef>
              <a:spcAft>
                <a:spcPts val="0"/>
              </a:spcAft>
              <a:buClr>
                <a:srgbClr val="5E5E5E"/>
              </a:buClr>
              <a:buSzPts val="3600"/>
              <a:buFont typeface="Avenir"/>
              <a:buAutoNum type="arabicPeriod"/>
            </a:pPr>
            <a:r>
              <a:rPr lang="en-US" sz="3600" b="0" i="0" u="none" strike="noStrike" cap="none">
                <a:solidFill>
                  <a:srgbClr val="5E5E5E"/>
                </a:solidFill>
                <a:latin typeface="Avenir"/>
                <a:ea typeface="Avenir"/>
                <a:cs typeface="Avenir"/>
                <a:sym typeface="Avenir"/>
              </a:rPr>
              <a:t>Estimating population parameters </a:t>
            </a:r>
            <a:endParaRPr/>
          </a:p>
          <a:p>
            <a:pPr marL="666750" marR="0" lvl="0" indent="-666750" algn="l" rtl="0">
              <a:lnSpc>
                <a:spcPct val="100000"/>
              </a:lnSpc>
              <a:spcBef>
                <a:spcPts val="0"/>
              </a:spcBef>
              <a:spcAft>
                <a:spcPts val="0"/>
              </a:spcAft>
              <a:buClr>
                <a:srgbClr val="5E5E5E"/>
              </a:buClr>
              <a:buSzPts val="3600"/>
              <a:buFont typeface="Avenir"/>
              <a:buAutoNum type="arabicPeriod"/>
            </a:pPr>
            <a:r>
              <a:rPr lang="en-US" sz="3600" b="0" i="0" u="none" strike="noStrike" cap="none">
                <a:solidFill>
                  <a:srgbClr val="5E5E5E"/>
                </a:solidFill>
                <a:latin typeface="Avenir"/>
                <a:ea typeface="Avenir"/>
                <a:cs typeface="Avenir"/>
                <a:sym typeface="Avenir"/>
              </a:rPr>
              <a:t>Testing hypothesis regarding the population distribution</a:t>
            </a:r>
            <a:endParaRPr/>
          </a:p>
        </p:txBody>
      </p:sp>
      <p:pic>
        <p:nvPicPr>
          <p:cNvPr id="319" name="Google Shape;319;p41" descr="Image"/>
          <p:cNvPicPr preferRelativeResize="0"/>
          <p:nvPr/>
        </p:nvPicPr>
        <p:blipFill rotWithShape="1">
          <a:blip r:embed="rId4">
            <a:alphaModFix/>
          </a:blip>
          <a:srcRect/>
          <a:stretch/>
        </p:blipFill>
        <p:spPr>
          <a:xfrm>
            <a:off x="3099647" y="3146333"/>
            <a:ext cx="8629752" cy="7423334"/>
          </a:xfrm>
          <a:prstGeom prst="rect">
            <a:avLst/>
          </a:prstGeom>
          <a:noFill/>
          <a:ln>
            <a:noFill/>
          </a:ln>
        </p:spPr>
      </p:pic>
      <p:sp>
        <p:nvSpPr>
          <p:cNvPr id="320" name="Google Shape;320;p41"/>
          <p:cNvSpPr txBox="1"/>
          <p:nvPr/>
        </p:nvSpPr>
        <p:spPr>
          <a:xfrm>
            <a:off x="4809280" y="5251450"/>
            <a:ext cx="5047602" cy="32131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Null Hypothesis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a:t>
            </a:r>
            <a:endParaRPr/>
          </a:p>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Assumption about the population distribution and its parameters (mean, variance, etc)</a:t>
            </a:r>
            <a:endParaRPr/>
          </a:p>
        </p:txBody>
      </p:sp>
      <p:sp>
        <p:nvSpPr>
          <p:cNvPr id="321" name="Google Shape;321;p41"/>
          <p:cNvSpPr/>
          <p:nvPr/>
        </p:nvSpPr>
        <p:spPr>
          <a:xfrm>
            <a:off x="17535748" y="7150501"/>
            <a:ext cx="1595243" cy="2065817"/>
          </a:xfrm>
          <a:custGeom>
            <a:avLst/>
            <a:gdLst/>
            <a:ahLst/>
            <a:cxnLst/>
            <a:rect l="l" t="t" r="r" b="b"/>
            <a:pathLst>
              <a:path w="21599" h="21600" extrusionOk="0">
                <a:moveTo>
                  <a:pt x="213" y="0"/>
                </a:moveTo>
                <a:cubicBezTo>
                  <a:pt x="96" y="0"/>
                  <a:pt x="0" y="72"/>
                  <a:pt x="0" y="162"/>
                </a:cubicBezTo>
                <a:lnTo>
                  <a:pt x="0" y="21438"/>
                </a:lnTo>
                <a:cubicBezTo>
                  <a:pt x="0" y="21528"/>
                  <a:pt x="96" y="21600"/>
                  <a:pt x="213" y="21600"/>
                </a:cubicBezTo>
                <a:lnTo>
                  <a:pt x="21387" y="21600"/>
                </a:lnTo>
                <a:cubicBezTo>
                  <a:pt x="21503" y="21600"/>
                  <a:pt x="21599" y="21528"/>
                  <a:pt x="21599" y="21438"/>
                </a:cubicBezTo>
                <a:lnTo>
                  <a:pt x="21599" y="5895"/>
                </a:lnTo>
                <a:cubicBezTo>
                  <a:pt x="21600" y="5863"/>
                  <a:pt x="21565" y="5837"/>
                  <a:pt x="21524" y="5837"/>
                </a:cubicBezTo>
                <a:lnTo>
                  <a:pt x="14256" y="5837"/>
                </a:lnTo>
                <a:cubicBezTo>
                  <a:pt x="14139" y="5837"/>
                  <a:pt x="14043" y="5765"/>
                  <a:pt x="14043" y="5674"/>
                </a:cubicBezTo>
                <a:lnTo>
                  <a:pt x="14043" y="58"/>
                </a:lnTo>
                <a:cubicBezTo>
                  <a:pt x="14043" y="26"/>
                  <a:pt x="14009" y="0"/>
                  <a:pt x="13968" y="0"/>
                </a:cubicBezTo>
                <a:lnTo>
                  <a:pt x="213" y="0"/>
                </a:lnTo>
                <a:close/>
                <a:moveTo>
                  <a:pt x="15017" y="86"/>
                </a:moveTo>
                <a:cubicBezTo>
                  <a:pt x="14991" y="94"/>
                  <a:pt x="14972" y="114"/>
                  <a:pt x="14972" y="140"/>
                </a:cubicBezTo>
                <a:lnTo>
                  <a:pt x="14972" y="4958"/>
                </a:lnTo>
                <a:cubicBezTo>
                  <a:pt x="14972" y="5048"/>
                  <a:pt x="15067" y="5120"/>
                  <a:pt x="15184" y="5120"/>
                </a:cubicBezTo>
                <a:lnTo>
                  <a:pt x="21418" y="5120"/>
                </a:lnTo>
                <a:cubicBezTo>
                  <a:pt x="21485" y="5120"/>
                  <a:pt x="21518" y="5058"/>
                  <a:pt x="21471" y="5021"/>
                </a:cubicBezTo>
                <a:lnTo>
                  <a:pt x="15100" y="99"/>
                </a:lnTo>
                <a:cubicBezTo>
                  <a:pt x="15076" y="81"/>
                  <a:pt x="15044" y="78"/>
                  <a:pt x="15017" y="86"/>
                </a:cubicBezTo>
                <a:close/>
                <a:moveTo>
                  <a:pt x="9656" y="7345"/>
                </a:moveTo>
                <a:lnTo>
                  <a:pt x="11938" y="7345"/>
                </a:lnTo>
                <a:cubicBezTo>
                  <a:pt x="11983" y="7345"/>
                  <a:pt x="12018" y="7374"/>
                  <a:pt x="12018" y="7408"/>
                </a:cubicBezTo>
                <a:lnTo>
                  <a:pt x="12018" y="15086"/>
                </a:lnTo>
                <a:cubicBezTo>
                  <a:pt x="12018" y="15120"/>
                  <a:pt x="11983" y="15149"/>
                  <a:pt x="11938" y="15149"/>
                </a:cubicBezTo>
                <a:lnTo>
                  <a:pt x="9656" y="15149"/>
                </a:lnTo>
                <a:cubicBezTo>
                  <a:pt x="9611" y="15149"/>
                  <a:pt x="9574" y="15120"/>
                  <a:pt x="9574" y="15086"/>
                </a:cubicBezTo>
                <a:lnTo>
                  <a:pt x="9574" y="7408"/>
                </a:lnTo>
                <a:cubicBezTo>
                  <a:pt x="9574" y="7374"/>
                  <a:pt x="9611" y="7345"/>
                  <a:pt x="9656" y="7345"/>
                </a:cubicBezTo>
                <a:close/>
                <a:moveTo>
                  <a:pt x="13164" y="9590"/>
                </a:moveTo>
                <a:lnTo>
                  <a:pt x="15445" y="9590"/>
                </a:lnTo>
                <a:cubicBezTo>
                  <a:pt x="15490" y="9590"/>
                  <a:pt x="15527" y="9617"/>
                  <a:pt x="15527" y="9652"/>
                </a:cubicBezTo>
                <a:lnTo>
                  <a:pt x="15527" y="15088"/>
                </a:lnTo>
                <a:cubicBezTo>
                  <a:pt x="15527" y="15122"/>
                  <a:pt x="15490" y="15149"/>
                  <a:pt x="15445" y="15149"/>
                </a:cubicBezTo>
                <a:lnTo>
                  <a:pt x="13164" y="15149"/>
                </a:lnTo>
                <a:cubicBezTo>
                  <a:pt x="13119" y="15149"/>
                  <a:pt x="13084" y="15122"/>
                  <a:pt x="13084" y="15088"/>
                </a:cubicBezTo>
                <a:lnTo>
                  <a:pt x="13084" y="9652"/>
                </a:lnTo>
                <a:cubicBezTo>
                  <a:pt x="13084" y="9617"/>
                  <a:pt x="13119" y="9590"/>
                  <a:pt x="13164" y="9590"/>
                </a:cubicBezTo>
                <a:close/>
                <a:moveTo>
                  <a:pt x="6147" y="11440"/>
                </a:moveTo>
                <a:lnTo>
                  <a:pt x="8428" y="11440"/>
                </a:lnTo>
                <a:cubicBezTo>
                  <a:pt x="8473" y="11440"/>
                  <a:pt x="8511" y="11467"/>
                  <a:pt x="8511" y="11502"/>
                </a:cubicBezTo>
                <a:lnTo>
                  <a:pt x="8511" y="15086"/>
                </a:lnTo>
                <a:cubicBezTo>
                  <a:pt x="8511" y="15120"/>
                  <a:pt x="8473" y="15149"/>
                  <a:pt x="8428" y="15149"/>
                </a:cubicBezTo>
                <a:lnTo>
                  <a:pt x="6147" y="15149"/>
                </a:lnTo>
                <a:cubicBezTo>
                  <a:pt x="6102" y="15149"/>
                  <a:pt x="6067" y="15120"/>
                  <a:pt x="6067" y="15086"/>
                </a:cubicBezTo>
                <a:lnTo>
                  <a:pt x="6067" y="11502"/>
                </a:lnTo>
                <a:cubicBezTo>
                  <a:pt x="6067" y="11467"/>
                  <a:pt x="6102" y="11440"/>
                  <a:pt x="6147" y="11440"/>
                </a:cubicBezTo>
                <a:close/>
                <a:moveTo>
                  <a:pt x="3933" y="15866"/>
                </a:moveTo>
                <a:lnTo>
                  <a:pt x="17662" y="15866"/>
                </a:lnTo>
                <a:cubicBezTo>
                  <a:pt x="17707" y="15866"/>
                  <a:pt x="17742" y="15895"/>
                  <a:pt x="17742" y="15929"/>
                </a:cubicBezTo>
                <a:lnTo>
                  <a:pt x="17746" y="16878"/>
                </a:lnTo>
                <a:cubicBezTo>
                  <a:pt x="17746" y="16913"/>
                  <a:pt x="17709" y="16941"/>
                  <a:pt x="17664" y="16941"/>
                </a:cubicBezTo>
                <a:lnTo>
                  <a:pt x="3935" y="16941"/>
                </a:lnTo>
                <a:cubicBezTo>
                  <a:pt x="3890" y="16941"/>
                  <a:pt x="3853" y="16912"/>
                  <a:pt x="3853" y="16878"/>
                </a:cubicBezTo>
                <a:lnTo>
                  <a:pt x="3850" y="15929"/>
                </a:lnTo>
                <a:cubicBezTo>
                  <a:pt x="3850" y="15895"/>
                  <a:pt x="3888" y="15866"/>
                  <a:pt x="3933" y="15866"/>
                </a:cubicBezTo>
                <a:close/>
              </a:path>
            </a:pathLst>
          </a:cu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22" name="Google Shape;322;p41"/>
          <p:cNvSpPr txBox="1">
            <a:spLocks noGrp="1"/>
          </p:cNvSpPr>
          <p:nvPr>
            <p:ph type="title"/>
          </p:nvPr>
        </p:nvSpPr>
        <p:spPr>
          <a:xfrm>
            <a:off x="1206500" y="1079500"/>
            <a:ext cx="23151600" cy="1433100"/>
          </a:xfrm>
          <a:prstGeom prst="rect">
            <a:avLst/>
          </a:prstGeom>
          <a:noFill/>
          <a:ln>
            <a:noFill/>
          </a:ln>
        </p:spPr>
        <p:txBody>
          <a:bodyPr spcFirstLastPara="1" wrap="square" lIns="50800" tIns="50800" rIns="50800" bIns="50800" anchor="t" anchorCtr="0">
            <a:normAutofit fontScale="90000"/>
          </a:bodyPr>
          <a:lstStyle/>
          <a:p>
            <a:pPr marL="0" marR="0" lvl="0" indent="0" algn="l" rtl="0">
              <a:lnSpc>
                <a:spcPct val="80000"/>
              </a:lnSpc>
              <a:spcBef>
                <a:spcPts val="0"/>
              </a:spcBef>
              <a:spcAft>
                <a:spcPts val="0"/>
              </a:spcAft>
              <a:buClr>
                <a:srgbClr val="000000"/>
              </a:buClr>
              <a:buSzPts val="7565"/>
              <a:buFont typeface="Avenir"/>
              <a:buNone/>
            </a:pPr>
            <a:r>
              <a:rPr lang="en-US" sz="7565" b="0">
                <a:latin typeface="Avenir"/>
                <a:ea typeface="Avenir"/>
                <a:cs typeface="Avenir"/>
                <a:sym typeface="Avenir"/>
              </a:rPr>
              <a:t>Basics on inferential statistics and hypothesis testing</a:t>
            </a:r>
            <a:endParaRPr/>
          </a:p>
        </p:txBody>
      </p:sp>
      <p:sp>
        <p:nvSpPr>
          <p:cNvPr id="323" name="Google Shape;323;p41"/>
          <p:cNvSpPr txBox="1"/>
          <p:nvPr/>
        </p:nvSpPr>
        <p:spPr>
          <a:xfrm>
            <a:off x="20205878" y="13347769"/>
            <a:ext cx="4152291"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Slide content adapted from Matt Castle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327"/>
        <p:cNvGrpSpPr/>
        <p:nvPr/>
      </p:nvGrpSpPr>
      <p:grpSpPr>
        <a:xfrm>
          <a:off x="0" y="0"/>
          <a:ext cx="0" cy="0"/>
          <a:chOff x="0" y="0"/>
          <a:chExt cx="0" cy="0"/>
        </a:xfrm>
      </p:grpSpPr>
      <p:pic>
        <p:nvPicPr>
          <p:cNvPr id="328" name="Google Shape;328;p42" descr="Image"/>
          <p:cNvPicPr preferRelativeResize="0"/>
          <p:nvPr/>
        </p:nvPicPr>
        <p:blipFill rotWithShape="1">
          <a:blip r:embed="rId3">
            <a:alphaModFix amt="21282"/>
          </a:blip>
          <a:srcRect l="10442" t="544" r="10447" b="547"/>
          <a:stretch/>
        </p:blipFill>
        <p:spPr>
          <a:xfrm>
            <a:off x="4060174" y="3585216"/>
            <a:ext cx="6545509" cy="6545386"/>
          </a:xfrm>
          <a:custGeom>
            <a:avLst/>
            <a:gdLst/>
            <a:ahLst/>
            <a:cxnLst/>
            <a:rect l="l" t="t" r="r" b="b"/>
            <a:pathLst>
              <a:path w="19679" h="20595" extrusionOk="0">
                <a:moveTo>
                  <a:pt x="9839" y="0"/>
                </a:moveTo>
                <a:cubicBezTo>
                  <a:pt x="7321" y="0"/>
                  <a:pt x="4803" y="1005"/>
                  <a:pt x="2882" y="3016"/>
                </a:cubicBezTo>
                <a:cubicBezTo>
                  <a:pt x="-961" y="7037"/>
                  <a:pt x="-961" y="13557"/>
                  <a:pt x="2882" y="17579"/>
                </a:cubicBezTo>
                <a:cubicBezTo>
                  <a:pt x="6724" y="21600"/>
                  <a:pt x="12954" y="21600"/>
                  <a:pt x="16796" y="17579"/>
                </a:cubicBezTo>
                <a:cubicBezTo>
                  <a:pt x="20639" y="13557"/>
                  <a:pt x="20639" y="7037"/>
                  <a:pt x="16796" y="3016"/>
                </a:cubicBezTo>
                <a:cubicBezTo>
                  <a:pt x="14875" y="1005"/>
                  <a:pt x="12357" y="0"/>
                  <a:pt x="9839" y="0"/>
                </a:cubicBezTo>
                <a:close/>
              </a:path>
            </a:pathLst>
          </a:custGeom>
          <a:noFill/>
          <a:ln w="12700" cap="flat" cmpd="sng">
            <a:solidFill>
              <a:srgbClr val="000000"/>
            </a:solidFill>
            <a:prstDash val="solid"/>
            <a:miter lim="400000"/>
            <a:headEnd type="none" w="sm" len="sm"/>
            <a:tailEnd type="none" w="sm" len="sm"/>
          </a:ln>
        </p:spPr>
      </p:pic>
      <p:grpSp>
        <p:nvGrpSpPr>
          <p:cNvPr id="329" name="Google Shape;329;p42"/>
          <p:cNvGrpSpPr/>
          <p:nvPr/>
        </p:nvGrpSpPr>
        <p:grpSpPr>
          <a:xfrm>
            <a:off x="16470044" y="6320082"/>
            <a:ext cx="3726655" cy="3726656"/>
            <a:chOff x="0" y="0"/>
            <a:chExt cx="3726654" cy="3726654"/>
          </a:xfrm>
        </p:grpSpPr>
        <p:sp>
          <p:nvSpPr>
            <p:cNvPr id="330" name="Google Shape;330;p42"/>
            <p:cNvSpPr/>
            <p:nvPr/>
          </p:nvSpPr>
          <p:spPr>
            <a:xfrm>
              <a:off x="0" y="0"/>
              <a:ext cx="3726654" cy="3726654"/>
            </a:xfrm>
            <a:prstGeom prst="ellipse">
              <a:avLst/>
            </a:prstGeom>
            <a:noFill/>
            <a:ln w="12700" cap="flat" cmpd="sng">
              <a:solidFill>
                <a:srgbClr val="000000">
                  <a:alpha val="49803"/>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1" name="Google Shape;331;p42"/>
            <p:cNvSpPr/>
            <p:nvPr/>
          </p:nvSpPr>
          <p:spPr>
            <a:xfrm>
              <a:off x="1089917" y="638276"/>
              <a:ext cx="591118" cy="588440"/>
            </a:xfrm>
            <a:prstGeom prst="ellipse">
              <a:avLst/>
            </a:prstGeom>
            <a:solidFill>
              <a:srgbClr val="ED469A">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2" name="Google Shape;332;p42"/>
            <p:cNvSpPr/>
            <p:nvPr/>
          </p:nvSpPr>
          <p:spPr>
            <a:xfrm>
              <a:off x="2139205" y="411749"/>
              <a:ext cx="591118" cy="588441"/>
            </a:xfrm>
            <a:prstGeom prst="ellipse">
              <a:avLst/>
            </a:prstGeom>
            <a:solidFill>
              <a:srgbClr val="F6A631">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3" name="Google Shape;333;p42"/>
            <p:cNvSpPr/>
            <p:nvPr/>
          </p:nvSpPr>
          <p:spPr>
            <a:xfrm>
              <a:off x="510243" y="1762206"/>
              <a:ext cx="591117" cy="588441"/>
            </a:xfrm>
            <a:prstGeom prst="ellipse">
              <a:avLst/>
            </a:prstGeom>
            <a:solidFill>
              <a:srgbClr val="EE2B5C">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4" name="Google Shape;334;p42"/>
            <p:cNvSpPr/>
            <p:nvPr/>
          </p:nvSpPr>
          <p:spPr>
            <a:xfrm>
              <a:off x="2576079" y="1189968"/>
              <a:ext cx="591118" cy="588441"/>
            </a:xfrm>
            <a:prstGeom prst="ellipse">
              <a:avLst/>
            </a:prstGeom>
            <a:solidFill>
              <a:srgbClr val="9B5DA4">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5" name="Google Shape;335;p42"/>
            <p:cNvSpPr/>
            <p:nvPr/>
          </p:nvSpPr>
          <p:spPr>
            <a:xfrm>
              <a:off x="1246835" y="2736510"/>
              <a:ext cx="591117" cy="588440"/>
            </a:xfrm>
            <a:prstGeom prst="ellipse">
              <a:avLst/>
            </a:prstGeom>
            <a:solidFill>
              <a:srgbClr val="FACD09">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6" name="Google Shape;336;p42"/>
            <p:cNvSpPr/>
            <p:nvPr/>
          </p:nvSpPr>
          <p:spPr>
            <a:xfrm>
              <a:off x="2897244" y="2148094"/>
              <a:ext cx="591118" cy="588441"/>
            </a:xfrm>
            <a:prstGeom prst="ellipse">
              <a:avLst/>
            </a:prstGeom>
            <a:solidFill>
              <a:srgbClr val="ABD9D6">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7" name="Google Shape;337;p42"/>
            <p:cNvSpPr/>
            <p:nvPr/>
          </p:nvSpPr>
          <p:spPr>
            <a:xfrm>
              <a:off x="1891610" y="1320967"/>
              <a:ext cx="591117" cy="588441"/>
            </a:xfrm>
            <a:prstGeom prst="ellipse">
              <a:avLst/>
            </a:prstGeom>
            <a:solidFill>
              <a:srgbClr val="43C4BA">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8" name="Google Shape;338;p42"/>
            <p:cNvSpPr/>
            <p:nvPr/>
          </p:nvSpPr>
          <p:spPr>
            <a:xfrm>
              <a:off x="273561" y="1064002"/>
              <a:ext cx="591117" cy="588440"/>
            </a:xfrm>
            <a:prstGeom prst="ellipse">
              <a:avLst/>
            </a:prstGeom>
            <a:solidFill>
              <a:srgbClr val="43C4BA">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9" name="Google Shape;339;p42"/>
            <p:cNvSpPr/>
            <p:nvPr/>
          </p:nvSpPr>
          <p:spPr>
            <a:xfrm>
              <a:off x="2101577" y="2391991"/>
              <a:ext cx="591117" cy="588441"/>
            </a:xfrm>
            <a:prstGeom prst="ellipse">
              <a:avLst/>
            </a:prstGeom>
            <a:solidFill>
              <a:srgbClr val="EE2B5C">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40" name="Google Shape;340;p42"/>
            <p:cNvSpPr/>
            <p:nvPr/>
          </p:nvSpPr>
          <p:spPr>
            <a:xfrm>
              <a:off x="1305910" y="1968188"/>
              <a:ext cx="591118" cy="588440"/>
            </a:xfrm>
            <a:prstGeom prst="ellipse">
              <a:avLst/>
            </a:prstGeom>
            <a:solidFill>
              <a:srgbClr val="9B5DA4">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pic>
        <p:nvPicPr>
          <p:cNvPr id="341" name="Google Shape;341;p42" descr="Image"/>
          <p:cNvPicPr preferRelativeResize="0"/>
          <p:nvPr/>
        </p:nvPicPr>
        <p:blipFill rotWithShape="1">
          <a:blip r:embed="rId4">
            <a:alphaModFix/>
          </a:blip>
          <a:srcRect/>
          <a:stretch/>
        </p:blipFill>
        <p:spPr>
          <a:xfrm>
            <a:off x="3099647" y="3146333"/>
            <a:ext cx="8629752" cy="7423334"/>
          </a:xfrm>
          <a:prstGeom prst="rect">
            <a:avLst/>
          </a:prstGeom>
          <a:noFill/>
          <a:ln>
            <a:noFill/>
          </a:ln>
        </p:spPr>
      </p:pic>
      <p:sp>
        <p:nvSpPr>
          <p:cNvPr id="342" name="Google Shape;342;p42"/>
          <p:cNvSpPr txBox="1"/>
          <p:nvPr/>
        </p:nvSpPr>
        <p:spPr>
          <a:xfrm>
            <a:off x="4809280" y="5251450"/>
            <a:ext cx="5047602" cy="32131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Null Hypothesis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a:t>
            </a:r>
            <a:endParaRPr/>
          </a:p>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Assumption about the population distribution and its parameters (mean, variance, etc)</a:t>
            </a:r>
            <a:endParaRPr/>
          </a:p>
        </p:txBody>
      </p:sp>
      <p:sp>
        <p:nvSpPr>
          <p:cNvPr id="343" name="Google Shape;343;p42"/>
          <p:cNvSpPr/>
          <p:nvPr/>
        </p:nvSpPr>
        <p:spPr>
          <a:xfrm>
            <a:off x="17535748" y="7150501"/>
            <a:ext cx="1595243" cy="2065817"/>
          </a:xfrm>
          <a:custGeom>
            <a:avLst/>
            <a:gdLst/>
            <a:ahLst/>
            <a:cxnLst/>
            <a:rect l="l" t="t" r="r" b="b"/>
            <a:pathLst>
              <a:path w="21599" h="21600" extrusionOk="0">
                <a:moveTo>
                  <a:pt x="213" y="0"/>
                </a:moveTo>
                <a:cubicBezTo>
                  <a:pt x="96" y="0"/>
                  <a:pt x="0" y="72"/>
                  <a:pt x="0" y="162"/>
                </a:cubicBezTo>
                <a:lnTo>
                  <a:pt x="0" y="21438"/>
                </a:lnTo>
                <a:cubicBezTo>
                  <a:pt x="0" y="21528"/>
                  <a:pt x="96" y="21600"/>
                  <a:pt x="213" y="21600"/>
                </a:cubicBezTo>
                <a:lnTo>
                  <a:pt x="21387" y="21600"/>
                </a:lnTo>
                <a:cubicBezTo>
                  <a:pt x="21503" y="21600"/>
                  <a:pt x="21599" y="21528"/>
                  <a:pt x="21599" y="21438"/>
                </a:cubicBezTo>
                <a:lnTo>
                  <a:pt x="21599" y="5895"/>
                </a:lnTo>
                <a:cubicBezTo>
                  <a:pt x="21600" y="5863"/>
                  <a:pt x="21565" y="5837"/>
                  <a:pt x="21524" y="5837"/>
                </a:cubicBezTo>
                <a:lnTo>
                  <a:pt x="14256" y="5837"/>
                </a:lnTo>
                <a:cubicBezTo>
                  <a:pt x="14139" y="5837"/>
                  <a:pt x="14043" y="5765"/>
                  <a:pt x="14043" y="5674"/>
                </a:cubicBezTo>
                <a:lnTo>
                  <a:pt x="14043" y="58"/>
                </a:lnTo>
                <a:cubicBezTo>
                  <a:pt x="14043" y="26"/>
                  <a:pt x="14009" y="0"/>
                  <a:pt x="13968" y="0"/>
                </a:cubicBezTo>
                <a:lnTo>
                  <a:pt x="213" y="0"/>
                </a:lnTo>
                <a:close/>
                <a:moveTo>
                  <a:pt x="15017" y="86"/>
                </a:moveTo>
                <a:cubicBezTo>
                  <a:pt x="14991" y="94"/>
                  <a:pt x="14972" y="114"/>
                  <a:pt x="14972" y="140"/>
                </a:cubicBezTo>
                <a:lnTo>
                  <a:pt x="14972" y="4958"/>
                </a:lnTo>
                <a:cubicBezTo>
                  <a:pt x="14972" y="5048"/>
                  <a:pt x="15067" y="5120"/>
                  <a:pt x="15184" y="5120"/>
                </a:cubicBezTo>
                <a:lnTo>
                  <a:pt x="21418" y="5120"/>
                </a:lnTo>
                <a:cubicBezTo>
                  <a:pt x="21485" y="5120"/>
                  <a:pt x="21518" y="5058"/>
                  <a:pt x="21471" y="5021"/>
                </a:cubicBezTo>
                <a:lnTo>
                  <a:pt x="15100" y="99"/>
                </a:lnTo>
                <a:cubicBezTo>
                  <a:pt x="15076" y="81"/>
                  <a:pt x="15044" y="78"/>
                  <a:pt x="15017" y="86"/>
                </a:cubicBezTo>
                <a:close/>
                <a:moveTo>
                  <a:pt x="9656" y="7345"/>
                </a:moveTo>
                <a:lnTo>
                  <a:pt x="11938" y="7345"/>
                </a:lnTo>
                <a:cubicBezTo>
                  <a:pt x="11983" y="7345"/>
                  <a:pt x="12018" y="7374"/>
                  <a:pt x="12018" y="7408"/>
                </a:cubicBezTo>
                <a:lnTo>
                  <a:pt x="12018" y="15086"/>
                </a:lnTo>
                <a:cubicBezTo>
                  <a:pt x="12018" y="15120"/>
                  <a:pt x="11983" y="15149"/>
                  <a:pt x="11938" y="15149"/>
                </a:cubicBezTo>
                <a:lnTo>
                  <a:pt x="9656" y="15149"/>
                </a:lnTo>
                <a:cubicBezTo>
                  <a:pt x="9611" y="15149"/>
                  <a:pt x="9574" y="15120"/>
                  <a:pt x="9574" y="15086"/>
                </a:cubicBezTo>
                <a:lnTo>
                  <a:pt x="9574" y="7408"/>
                </a:lnTo>
                <a:cubicBezTo>
                  <a:pt x="9574" y="7374"/>
                  <a:pt x="9611" y="7345"/>
                  <a:pt x="9656" y="7345"/>
                </a:cubicBezTo>
                <a:close/>
                <a:moveTo>
                  <a:pt x="13164" y="9590"/>
                </a:moveTo>
                <a:lnTo>
                  <a:pt x="15445" y="9590"/>
                </a:lnTo>
                <a:cubicBezTo>
                  <a:pt x="15490" y="9590"/>
                  <a:pt x="15527" y="9617"/>
                  <a:pt x="15527" y="9652"/>
                </a:cubicBezTo>
                <a:lnTo>
                  <a:pt x="15527" y="15088"/>
                </a:lnTo>
                <a:cubicBezTo>
                  <a:pt x="15527" y="15122"/>
                  <a:pt x="15490" y="15149"/>
                  <a:pt x="15445" y="15149"/>
                </a:cubicBezTo>
                <a:lnTo>
                  <a:pt x="13164" y="15149"/>
                </a:lnTo>
                <a:cubicBezTo>
                  <a:pt x="13119" y="15149"/>
                  <a:pt x="13084" y="15122"/>
                  <a:pt x="13084" y="15088"/>
                </a:cubicBezTo>
                <a:lnTo>
                  <a:pt x="13084" y="9652"/>
                </a:lnTo>
                <a:cubicBezTo>
                  <a:pt x="13084" y="9617"/>
                  <a:pt x="13119" y="9590"/>
                  <a:pt x="13164" y="9590"/>
                </a:cubicBezTo>
                <a:close/>
                <a:moveTo>
                  <a:pt x="6147" y="11440"/>
                </a:moveTo>
                <a:lnTo>
                  <a:pt x="8428" y="11440"/>
                </a:lnTo>
                <a:cubicBezTo>
                  <a:pt x="8473" y="11440"/>
                  <a:pt x="8511" y="11467"/>
                  <a:pt x="8511" y="11502"/>
                </a:cubicBezTo>
                <a:lnTo>
                  <a:pt x="8511" y="15086"/>
                </a:lnTo>
                <a:cubicBezTo>
                  <a:pt x="8511" y="15120"/>
                  <a:pt x="8473" y="15149"/>
                  <a:pt x="8428" y="15149"/>
                </a:cubicBezTo>
                <a:lnTo>
                  <a:pt x="6147" y="15149"/>
                </a:lnTo>
                <a:cubicBezTo>
                  <a:pt x="6102" y="15149"/>
                  <a:pt x="6067" y="15120"/>
                  <a:pt x="6067" y="15086"/>
                </a:cubicBezTo>
                <a:lnTo>
                  <a:pt x="6067" y="11502"/>
                </a:lnTo>
                <a:cubicBezTo>
                  <a:pt x="6067" y="11467"/>
                  <a:pt x="6102" y="11440"/>
                  <a:pt x="6147" y="11440"/>
                </a:cubicBezTo>
                <a:close/>
                <a:moveTo>
                  <a:pt x="3933" y="15866"/>
                </a:moveTo>
                <a:lnTo>
                  <a:pt x="17662" y="15866"/>
                </a:lnTo>
                <a:cubicBezTo>
                  <a:pt x="17707" y="15866"/>
                  <a:pt x="17742" y="15895"/>
                  <a:pt x="17742" y="15929"/>
                </a:cubicBezTo>
                <a:lnTo>
                  <a:pt x="17746" y="16878"/>
                </a:lnTo>
                <a:cubicBezTo>
                  <a:pt x="17746" y="16913"/>
                  <a:pt x="17709" y="16941"/>
                  <a:pt x="17664" y="16941"/>
                </a:cubicBezTo>
                <a:lnTo>
                  <a:pt x="3935" y="16941"/>
                </a:lnTo>
                <a:cubicBezTo>
                  <a:pt x="3890" y="16941"/>
                  <a:pt x="3853" y="16912"/>
                  <a:pt x="3853" y="16878"/>
                </a:cubicBezTo>
                <a:lnTo>
                  <a:pt x="3850" y="15929"/>
                </a:lnTo>
                <a:cubicBezTo>
                  <a:pt x="3850" y="15895"/>
                  <a:pt x="3888" y="15866"/>
                  <a:pt x="3933" y="15866"/>
                </a:cubicBezTo>
                <a:close/>
              </a:path>
            </a:pathLst>
          </a:cu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44" name="Google Shape;344;p42"/>
          <p:cNvSpPr txBox="1"/>
          <p:nvPr/>
        </p:nvSpPr>
        <p:spPr>
          <a:xfrm>
            <a:off x="11288169" y="11573061"/>
            <a:ext cx="3089962" cy="11430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Choose test </a:t>
            </a:r>
            <a:endParaRPr/>
          </a:p>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Based on data and H</a:t>
            </a:r>
            <a:r>
              <a:rPr lang="en-US" sz="2400" b="0" i="0" u="none" strike="noStrike" cap="none" baseline="-25000">
                <a:solidFill>
                  <a:srgbClr val="5E5E5E"/>
                </a:solidFill>
                <a:latin typeface="Avenir"/>
                <a:ea typeface="Avenir"/>
                <a:cs typeface="Avenir"/>
                <a:sym typeface="Avenir"/>
              </a:rPr>
              <a:t>0</a:t>
            </a:r>
            <a:endParaRPr/>
          </a:p>
        </p:txBody>
      </p:sp>
      <p:grpSp>
        <p:nvGrpSpPr>
          <p:cNvPr id="345" name="Google Shape;345;p42"/>
          <p:cNvGrpSpPr/>
          <p:nvPr/>
        </p:nvGrpSpPr>
        <p:grpSpPr>
          <a:xfrm>
            <a:off x="7332927" y="10593034"/>
            <a:ext cx="11000447" cy="917915"/>
            <a:chOff x="-1" y="0"/>
            <a:chExt cx="11000444" cy="917914"/>
          </a:xfrm>
        </p:grpSpPr>
        <p:cxnSp>
          <p:nvCxnSpPr>
            <p:cNvPr id="346" name="Google Shape;346;p42"/>
            <p:cNvCxnSpPr/>
            <p:nvPr/>
          </p:nvCxnSpPr>
          <p:spPr>
            <a:xfrm>
              <a:off x="2784" y="454180"/>
              <a:ext cx="10994873" cy="1"/>
            </a:xfrm>
            <a:prstGeom prst="straightConnector1">
              <a:avLst/>
            </a:prstGeom>
            <a:noFill/>
            <a:ln w="50800" cap="flat" cmpd="sng">
              <a:solidFill>
                <a:srgbClr val="000000"/>
              </a:solidFill>
              <a:prstDash val="solid"/>
              <a:miter lim="400000"/>
              <a:headEnd type="none" w="sm" len="sm"/>
              <a:tailEnd type="none" w="sm" len="sm"/>
            </a:ln>
          </p:spPr>
        </p:cxnSp>
        <p:cxnSp>
          <p:nvCxnSpPr>
            <p:cNvPr id="347" name="Google Shape;347;p42"/>
            <p:cNvCxnSpPr/>
            <p:nvPr/>
          </p:nvCxnSpPr>
          <p:spPr>
            <a:xfrm rot="10800000" flipH="1">
              <a:off x="-1" y="0"/>
              <a:ext cx="2" cy="486074"/>
            </a:xfrm>
            <a:prstGeom prst="straightConnector1">
              <a:avLst/>
            </a:prstGeom>
            <a:noFill/>
            <a:ln w="50800" cap="flat" cmpd="sng">
              <a:solidFill>
                <a:srgbClr val="000000"/>
              </a:solidFill>
              <a:prstDash val="solid"/>
              <a:miter lim="400000"/>
              <a:headEnd type="none" w="sm" len="sm"/>
              <a:tailEnd type="none" w="sm" len="sm"/>
            </a:ln>
          </p:spPr>
        </p:cxnSp>
        <p:cxnSp>
          <p:nvCxnSpPr>
            <p:cNvPr id="348" name="Google Shape;348;p42"/>
            <p:cNvCxnSpPr/>
            <p:nvPr/>
          </p:nvCxnSpPr>
          <p:spPr>
            <a:xfrm rot="10800000" flipH="1">
              <a:off x="11000442" y="0"/>
              <a:ext cx="1" cy="486074"/>
            </a:xfrm>
            <a:prstGeom prst="straightConnector1">
              <a:avLst/>
            </a:prstGeom>
            <a:noFill/>
            <a:ln w="50800" cap="flat" cmpd="sng">
              <a:solidFill>
                <a:srgbClr val="000000"/>
              </a:solidFill>
              <a:prstDash val="solid"/>
              <a:miter lim="400000"/>
              <a:headEnd type="none" w="sm" len="sm"/>
              <a:tailEnd type="none" w="sm" len="sm"/>
            </a:ln>
          </p:spPr>
        </p:cxnSp>
        <p:cxnSp>
          <p:nvCxnSpPr>
            <p:cNvPr id="349" name="Google Shape;349;p42"/>
            <p:cNvCxnSpPr/>
            <p:nvPr/>
          </p:nvCxnSpPr>
          <p:spPr>
            <a:xfrm rot="10800000" flipH="1">
              <a:off x="5500221" y="431840"/>
              <a:ext cx="1" cy="486074"/>
            </a:xfrm>
            <a:prstGeom prst="straightConnector1">
              <a:avLst/>
            </a:prstGeom>
            <a:noFill/>
            <a:ln w="50800" cap="flat" cmpd="sng">
              <a:solidFill>
                <a:srgbClr val="000000"/>
              </a:solidFill>
              <a:prstDash val="solid"/>
              <a:miter lim="400000"/>
              <a:headEnd type="triangle" w="med" len="med"/>
              <a:tailEnd type="none" w="sm" len="sm"/>
            </a:ln>
          </p:spPr>
        </p:cxnSp>
      </p:grpSp>
      <p:sp>
        <p:nvSpPr>
          <p:cNvPr id="350" name="Google Shape;350;p42"/>
          <p:cNvSpPr txBox="1"/>
          <p:nvPr/>
        </p:nvSpPr>
        <p:spPr>
          <a:xfrm>
            <a:off x="8845908" y="13023995"/>
            <a:ext cx="7974484"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 interpret results</a:t>
            </a:r>
            <a:endParaRPr/>
          </a:p>
        </p:txBody>
      </p:sp>
      <p:cxnSp>
        <p:nvCxnSpPr>
          <p:cNvPr id="351" name="Google Shape;351;p42"/>
          <p:cNvCxnSpPr/>
          <p:nvPr/>
        </p:nvCxnSpPr>
        <p:spPr>
          <a:xfrm rot="10800000" flipH="1">
            <a:off x="12833149" y="12680795"/>
            <a:ext cx="1" cy="486074"/>
          </a:xfrm>
          <a:prstGeom prst="straightConnector1">
            <a:avLst/>
          </a:prstGeom>
          <a:noFill/>
          <a:ln w="50800" cap="flat" cmpd="sng">
            <a:solidFill>
              <a:srgbClr val="000000"/>
            </a:solidFill>
            <a:prstDash val="solid"/>
            <a:miter lim="400000"/>
            <a:headEnd type="triangle" w="med" len="med"/>
            <a:tailEnd type="none" w="sm" len="sm"/>
          </a:ln>
        </p:spPr>
      </p:cxnSp>
      <p:sp>
        <p:nvSpPr>
          <p:cNvPr id="352" name="Google Shape;352;p42"/>
          <p:cNvSpPr txBox="1"/>
          <p:nvPr/>
        </p:nvSpPr>
        <p:spPr>
          <a:xfrm>
            <a:off x="20205878" y="13347769"/>
            <a:ext cx="4152291"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Slide content adapted from Matt Castle</a:t>
            </a:r>
            <a:endParaRPr/>
          </a:p>
        </p:txBody>
      </p:sp>
      <p:sp>
        <p:nvSpPr>
          <p:cNvPr id="353" name="Google Shape;353;p42"/>
          <p:cNvSpPr txBox="1">
            <a:spLocks noGrp="1"/>
          </p:cNvSpPr>
          <p:nvPr>
            <p:ph type="title"/>
          </p:nvPr>
        </p:nvSpPr>
        <p:spPr>
          <a:xfrm>
            <a:off x="1206500" y="1079500"/>
            <a:ext cx="23151600" cy="1433100"/>
          </a:xfrm>
          <a:prstGeom prst="rect">
            <a:avLst/>
          </a:prstGeom>
          <a:noFill/>
          <a:ln>
            <a:noFill/>
          </a:ln>
        </p:spPr>
        <p:txBody>
          <a:bodyPr spcFirstLastPara="1" wrap="square" lIns="50800" tIns="50800" rIns="50800" bIns="50800" anchor="t" anchorCtr="0">
            <a:normAutofit fontScale="90000"/>
          </a:bodyPr>
          <a:lstStyle/>
          <a:p>
            <a:pPr marL="0" marR="0" lvl="0" indent="0" algn="l" rtl="0">
              <a:lnSpc>
                <a:spcPct val="80000"/>
              </a:lnSpc>
              <a:spcBef>
                <a:spcPts val="0"/>
              </a:spcBef>
              <a:spcAft>
                <a:spcPts val="0"/>
              </a:spcAft>
              <a:buClr>
                <a:srgbClr val="000000"/>
              </a:buClr>
              <a:buSzPts val="7565"/>
              <a:buFont typeface="Avenir"/>
              <a:buNone/>
            </a:pPr>
            <a:r>
              <a:rPr lang="en-US" sz="7565" b="0">
                <a:latin typeface="Avenir"/>
                <a:ea typeface="Avenir"/>
                <a:cs typeface="Avenir"/>
                <a:sym typeface="Avenir"/>
              </a:rPr>
              <a:t>Basics on inferential statistics and hypothesis testing</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357"/>
        <p:cNvGrpSpPr/>
        <p:nvPr/>
      </p:nvGrpSpPr>
      <p:grpSpPr>
        <a:xfrm>
          <a:off x="0" y="0"/>
          <a:ext cx="0" cy="0"/>
          <a:chOff x="0" y="0"/>
          <a:chExt cx="0" cy="0"/>
        </a:xfrm>
      </p:grpSpPr>
      <p:sp>
        <p:nvSpPr>
          <p:cNvPr id="358" name="Google Shape;358;p43"/>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359" name="Google Shape;359;p43"/>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sp>
        <p:nvSpPr>
          <p:cNvPr id="360" name="Google Shape;360;p43"/>
          <p:cNvSpPr txBox="1"/>
          <p:nvPr/>
        </p:nvSpPr>
        <p:spPr>
          <a:xfrm>
            <a:off x="13715494" y="3584717"/>
            <a:ext cx="8212532"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Drug has no effect on response time</a:t>
            </a:r>
            <a:endParaRPr/>
          </a:p>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Drug has an effect on response time</a:t>
            </a:r>
            <a:endParaRPr/>
          </a:p>
        </p:txBody>
      </p:sp>
      <p:sp>
        <p:nvSpPr>
          <p:cNvPr id="361" name="Google Shape;361;p43"/>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365"/>
        <p:cNvGrpSpPr/>
        <p:nvPr/>
      </p:nvGrpSpPr>
      <p:grpSpPr>
        <a:xfrm>
          <a:off x="0" y="0"/>
          <a:ext cx="0" cy="0"/>
          <a:chOff x="0" y="0"/>
          <a:chExt cx="0" cy="0"/>
        </a:xfrm>
      </p:grpSpPr>
      <p:sp>
        <p:nvSpPr>
          <p:cNvPr id="366" name="Google Shape;366;p44"/>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367" name="Google Shape;367;p44"/>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sp>
        <p:nvSpPr>
          <p:cNvPr id="368" name="Google Shape;368;p44"/>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sp>
        <p:nvSpPr>
          <p:cNvPr id="369" name="Google Shape;369;p44"/>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373"/>
        <p:cNvGrpSpPr/>
        <p:nvPr/>
      </p:nvGrpSpPr>
      <p:grpSpPr>
        <a:xfrm>
          <a:off x="0" y="0"/>
          <a:ext cx="0" cy="0"/>
          <a:chOff x="0" y="0"/>
          <a:chExt cx="0" cy="0"/>
        </a:xfrm>
      </p:grpSpPr>
      <p:sp>
        <p:nvSpPr>
          <p:cNvPr id="374" name="Google Shape;374;p45"/>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375" name="Google Shape;375;p45"/>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sp>
        <p:nvSpPr>
          <p:cNvPr id="376" name="Google Shape;376;p45"/>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cxnSp>
        <p:nvCxnSpPr>
          <p:cNvPr id="377" name="Google Shape;377;p45"/>
          <p:cNvCxnSpPr/>
          <p:nvPr/>
        </p:nvCxnSpPr>
        <p:spPr>
          <a:xfrm>
            <a:off x="2498819" y="12538269"/>
            <a:ext cx="7973403" cy="1"/>
          </a:xfrm>
          <a:prstGeom prst="straightConnector1">
            <a:avLst/>
          </a:prstGeom>
          <a:noFill/>
          <a:ln w="25400" cap="flat" cmpd="sng">
            <a:solidFill>
              <a:srgbClr val="000000"/>
            </a:solidFill>
            <a:prstDash val="solid"/>
            <a:miter lim="400000"/>
            <a:headEnd type="none" w="sm" len="sm"/>
            <a:tailEnd type="none" w="sm" len="sm"/>
          </a:ln>
        </p:spPr>
      </p:cxnSp>
      <p:pic>
        <p:nvPicPr>
          <p:cNvPr id="378" name="Google Shape;378;p45" descr="Image"/>
          <p:cNvPicPr preferRelativeResize="0"/>
          <p:nvPr/>
        </p:nvPicPr>
        <p:blipFill rotWithShape="1">
          <a:blip r:embed="rId3">
            <a:alphaModFix/>
          </a:blip>
          <a:srcRect/>
          <a:stretch/>
        </p:blipFill>
        <p:spPr>
          <a:xfrm>
            <a:off x="2891287" y="8395964"/>
            <a:ext cx="7188468" cy="3951586"/>
          </a:xfrm>
          <a:prstGeom prst="rect">
            <a:avLst/>
          </a:prstGeom>
          <a:noFill/>
          <a:ln>
            <a:noFill/>
          </a:ln>
        </p:spPr>
      </p:pic>
      <p:cxnSp>
        <p:nvCxnSpPr>
          <p:cNvPr id="379" name="Google Shape;379;p45"/>
          <p:cNvCxnSpPr/>
          <p:nvPr/>
        </p:nvCxnSpPr>
        <p:spPr>
          <a:xfrm rot="10800000" flipH="1">
            <a:off x="6472820" y="8483256"/>
            <a:ext cx="1" cy="3951586"/>
          </a:xfrm>
          <a:prstGeom prst="straightConnector1">
            <a:avLst/>
          </a:prstGeom>
          <a:noFill/>
          <a:ln w="25400" cap="flat" cmpd="sng">
            <a:solidFill>
              <a:srgbClr val="000000"/>
            </a:solidFill>
            <a:prstDash val="dashDot"/>
            <a:miter lim="400000"/>
            <a:headEnd type="none" w="sm" len="sm"/>
            <a:tailEnd type="none" w="sm" len="sm"/>
          </a:ln>
        </p:spPr>
      </p:cxnSp>
      <p:sp>
        <p:nvSpPr>
          <p:cNvPr id="380" name="Google Shape;380;p45"/>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sp>
        <p:nvSpPr>
          <p:cNvPr id="381" name="Google Shape;381;p45"/>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
        <p:nvSpPr>
          <p:cNvPr id="382" name="Google Shape;382;p45"/>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386"/>
        <p:cNvGrpSpPr/>
        <p:nvPr/>
      </p:nvGrpSpPr>
      <p:grpSpPr>
        <a:xfrm>
          <a:off x="0" y="0"/>
          <a:ext cx="0" cy="0"/>
          <a:chOff x="0" y="0"/>
          <a:chExt cx="0" cy="0"/>
        </a:xfrm>
      </p:grpSpPr>
      <p:sp>
        <p:nvSpPr>
          <p:cNvPr id="387" name="Google Shape;387;p46"/>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388" name="Google Shape;388;p46"/>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sp>
        <p:nvSpPr>
          <p:cNvPr id="389" name="Google Shape;389;p46"/>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cxnSp>
        <p:nvCxnSpPr>
          <p:cNvPr id="390" name="Google Shape;390;p46"/>
          <p:cNvCxnSpPr/>
          <p:nvPr/>
        </p:nvCxnSpPr>
        <p:spPr>
          <a:xfrm>
            <a:off x="2498819" y="12538269"/>
            <a:ext cx="7973403" cy="1"/>
          </a:xfrm>
          <a:prstGeom prst="straightConnector1">
            <a:avLst/>
          </a:prstGeom>
          <a:noFill/>
          <a:ln w="25400" cap="flat" cmpd="sng">
            <a:solidFill>
              <a:srgbClr val="000000"/>
            </a:solidFill>
            <a:prstDash val="solid"/>
            <a:miter lim="400000"/>
            <a:headEnd type="none" w="sm" len="sm"/>
            <a:tailEnd type="none" w="sm" len="sm"/>
          </a:ln>
        </p:spPr>
      </p:cxnSp>
      <p:pic>
        <p:nvPicPr>
          <p:cNvPr id="391" name="Google Shape;391;p46" descr="Image"/>
          <p:cNvPicPr preferRelativeResize="0"/>
          <p:nvPr/>
        </p:nvPicPr>
        <p:blipFill rotWithShape="1">
          <a:blip r:embed="rId3">
            <a:alphaModFix/>
          </a:blip>
          <a:srcRect/>
          <a:stretch/>
        </p:blipFill>
        <p:spPr>
          <a:xfrm>
            <a:off x="2891287" y="8395964"/>
            <a:ext cx="7188468" cy="3951586"/>
          </a:xfrm>
          <a:prstGeom prst="rect">
            <a:avLst/>
          </a:prstGeom>
          <a:noFill/>
          <a:ln>
            <a:noFill/>
          </a:ln>
        </p:spPr>
      </p:pic>
      <p:cxnSp>
        <p:nvCxnSpPr>
          <p:cNvPr id="392" name="Google Shape;392;p46"/>
          <p:cNvCxnSpPr/>
          <p:nvPr/>
        </p:nvCxnSpPr>
        <p:spPr>
          <a:xfrm rot="10800000" flipH="1">
            <a:off x="6472820" y="8483256"/>
            <a:ext cx="1" cy="3951586"/>
          </a:xfrm>
          <a:prstGeom prst="straightConnector1">
            <a:avLst/>
          </a:prstGeom>
          <a:noFill/>
          <a:ln w="25400" cap="flat" cmpd="sng">
            <a:solidFill>
              <a:srgbClr val="000000"/>
            </a:solidFill>
            <a:prstDash val="dashDot"/>
            <a:miter lim="400000"/>
            <a:headEnd type="none" w="sm" len="sm"/>
            <a:tailEnd type="none" w="sm" len="sm"/>
          </a:ln>
        </p:spPr>
      </p:cxnSp>
      <p:sp>
        <p:nvSpPr>
          <p:cNvPr id="393" name="Google Shape;393;p46"/>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sp>
        <p:nvSpPr>
          <p:cNvPr id="394" name="Google Shape;394;p46"/>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
        <p:nvSpPr>
          <p:cNvPr id="395" name="Google Shape;395;p46"/>
          <p:cNvSpPr txBox="1"/>
          <p:nvPr/>
        </p:nvSpPr>
        <p:spPr>
          <a:xfrm>
            <a:off x="13716000" y="5675013"/>
            <a:ext cx="4525823"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a:t>
            </a:r>
            <a:endParaRPr/>
          </a:p>
        </p:txBody>
      </p:sp>
      <p:pic>
        <p:nvPicPr>
          <p:cNvPr id="396" name="Google Shape;396;p46" descr="Image"/>
          <p:cNvPicPr preferRelativeResize="0"/>
          <p:nvPr/>
        </p:nvPicPr>
        <p:blipFill rotWithShape="1">
          <a:blip r:embed="rId4">
            <a:alphaModFix/>
          </a:blip>
          <a:srcRect/>
          <a:stretch/>
        </p:blipFill>
        <p:spPr>
          <a:xfrm>
            <a:off x="18338645" y="5042325"/>
            <a:ext cx="4572958" cy="2314511"/>
          </a:xfrm>
          <a:prstGeom prst="rect">
            <a:avLst/>
          </a:prstGeom>
          <a:noFill/>
          <a:ln>
            <a:noFill/>
          </a:ln>
        </p:spPr>
      </p:pic>
      <p:sp>
        <p:nvSpPr>
          <p:cNvPr id="397" name="Google Shape;397;p46"/>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401"/>
        <p:cNvGrpSpPr/>
        <p:nvPr/>
      </p:nvGrpSpPr>
      <p:grpSpPr>
        <a:xfrm>
          <a:off x="0" y="0"/>
          <a:ext cx="0" cy="0"/>
          <a:chOff x="0" y="0"/>
          <a:chExt cx="0" cy="0"/>
        </a:xfrm>
      </p:grpSpPr>
      <p:sp>
        <p:nvSpPr>
          <p:cNvPr id="402" name="Google Shape;402;p47"/>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403" name="Google Shape;403;p47"/>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sp>
        <p:nvSpPr>
          <p:cNvPr id="404" name="Google Shape;404;p47"/>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cxnSp>
        <p:nvCxnSpPr>
          <p:cNvPr id="405" name="Google Shape;405;p47"/>
          <p:cNvCxnSpPr/>
          <p:nvPr/>
        </p:nvCxnSpPr>
        <p:spPr>
          <a:xfrm>
            <a:off x="2498819" y="12538269"/>
            <a:ext cx="7973403" cy="1"/>
          </a:xfrm>
          <a:prstGeom prst="straightConnector1">
            <a:avLst/>
          </a:prstGeom>
          <a:noFill/>
          <a:ln w="25400" cap="flat" cmpd="sng">
            <a:solidFill>
              <a:srgbClr val="000000"/>
            </a:solidFill>
            <a:prstDash val="solid"/>
            <a:miter lim="400000"/>
            <a:headEnd type="none" w="sm" len="sm"/>
            <a:tailEnd type="none" w="sm" len="sm"/>
          </a:ln>
        </p:spPr>
      </p:cxnSp>
      <p:pic>
        <p:nvPicPr>
          <p:cNvPr id="406" name="Google Shape;406;p47" descr="Image"/>
          <p:cNvPicPr preferRelativeResize="0"/>
          <p:nvPr/>
        </p:nvPicPr>
        <p:blipFill rotWithShape="1">
          <a:blip r:embed="rId3">
            <a:alphaModFix/>
          </a:blip>
          <a:srcRect/>
          <a:stretch/>
        </p:blipFill>
        <p:spPr>
          <a:xfrm>
            <a:off x="2891287" y="8395964"/>
            <a:ext cx="7188468" cy="3951586"/>
          </a:xfrm>
          <a:prstGeom prst="rect">
            <a:avLst/>
          </a:prstGeom>
          <a:noFill/>
          <a:ln>
            <a:noFill/>
          </a:ln>
        </p:spPr>
      </p:pic>
      <p:cxnSp>
        <p:nvCxnSpPr>
          <p:cNvPr id="407" name="Google Shape;407;p47"/>
          <p:cNvCxnSpPr/>
          <p:nvPr/>
        </p:nvCxnSpPr>
        <p:spPr>
          <a:xfrm rot="10800000" flipH="1">
            <a:off x="6472820" y="8483256"/>
            <a:ext cx="1" cy="3951586"/>
          </a:xfrm>
          <a:prstGeom prst="straightConnector1">
            <a:avLst/>
          </a:prstGeom>
          <a:noFill/>
          <a:ln w="25400" cap="flat" cmpd="sng">
            <a:solidFill>
              <a:srgbClr val="000000"/>
            </a:solidFill>
            <a:prstDash val="dashDot"/>
            <a:miter lim="400000"/>
            <a:headEnd type="none" w="sm" len="sm"/>
            <a:tailEnd type="none" w="sm" len="sm"/>
          </a:ln>
        </p:spPr>
      </p:cxnSp>
      <p:sp>
        <p:nvSpPr>
          <p:cNvPr id="408" name="Google Shape;408;p47"/>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sp>
        <p:nvSpPr>
          <p:cNvPr id="409" name="Google Shape;409;p47"/>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
        <p:nvSpPr>
          <p:cNvPr id="410" name="Google Shape;410;p47"/>
          <p:cNvSpPr txBox="1"/>
          <p:nvPr/>
        </p:nvSpPr>
        <p:spPr>
          <a:xfrm>
            <a:off x="13716000" y="5675013"/>
            <a:ext cx="4525823"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a:t>
            </a:r>
            <a:endParaRPr/>
          </a:p>
        </p:txBody>
      </p:sp>
      <p:pic>
        <p:nvPicPr>
          <p:cNvPr id="411" name="Google Shape;411;p47" descr="Image"/>
          <p:cNvPicPr preferRelativeResize="0"/>
          <p:nvPr/>
        </p:nvPicPr>
        <p:blipFill rotWithShape="1">
          <a:blip r:embed="rId4">
            <a:alphaModFix/>
          </a:blip>
          <a:srcRect/>
          <a:stretch/>
        </p:blipFill>
        <p:spPr>
          <a:xfrm>
            <a:off x="18338645" y="5042325"/>
            <a:ext cx="4572958" cy="2314511"/>
          </a:xfrm>
          <a:prstGeom prst="rect">
            <a:avLst/>
          </a:prstGeom>
          <a:noFill/>
          <a:ln>
            <a:noFill/>
          </a:ln>
        </p:spPr>
      </p:pic>
      <p:sp>
        <p:nvSpPr>
          <p:cNvPr id="412" name="Google Shape;412;p47"/>
          <p:cNvSpPr txBox="1"/>
          <p:nvPr/>
        </p:nvSpPr>
        <p:spPr>
          <a:xfrm>
            <a:off x="18701367" y="4412388"/>
            <a:ext cx="1004013"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1.05</a:t>
            </a:r>
            <a:endParaRPr/>
          </a:p>
        </p:txBody>
      </p:sp>
      <p:pic>
        <p:nvPicPr>
          <p:cNvPr id="413" name="Google Shape;413;p47" descr="Connection Line"/>
          <p:cNvPicPr preferRelativeResize="0"/>
          <p:nvPr/>
        </p:nvPicPr>
        <p:blipFill rotWithShape="1">
          <a:blip r:embed="rId5">
            <a:alphaModFix/>
          </a:blip>
          <a:srcRect/>
          <a:stretch/>
        </p:blipFill>
        <p:spPr>
          <a:xfrm>
            <a:off x="19845780" y="4726009"/>
            <a:ext cx="714257" cy="604702"/>
          </a:xfrm>
          <a:prstGeom prst="rect">
            <a:avLst/>
          </a:prstGeom>
          <a:noFill/>
          <a:ln>
            <a:noFill/>
          </a:ln>
        </p:spPr>
      </p:pic>
      <p:sp>
        <p:nvSpPr>
          <p:cNvPr id="414" name="Google Shape;414;p47"/>
          <p:cNvSpPr txBox="1"/>
          <p:nvPr/>
        </p:nvSpPr>
        <p:spPr>
          <a:xfrm>
            <a:off x="18663330" y="7373203"/>
            <a:ext cx="749809"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0.5</a:t>
            </a:r>
            <a:endParaRPr/>
          </a:p>
        </p:txBody>
      </p:sp>
      <p:pic>
        <p:nvPicPr>
          <p:cNvPr id="415" name="Google Shape;415;p47" descr="Connection Line"/>
          <p:cNvPicPr preferRelativeResize="0"/>
          <p:nvPr/>
        </p:nvPicPr>
        <p:blipFill rotWithShape="1">
          <a:blip r:embed="rId6">
            <a:alphaModFix/>
          </a:blip>
          <a:srcRect/>
          <a:stretch/>
        </p:blipFill>
        <p:spPr>
          <a:xfrm>
            <a:off x="19670497" y="7102543"/>
            <a:ext cx="702588" cy="604702"/>
          </a:xfrm>
          <a:prstGeom prst="rect">
            <a:avLst/>
          </a:prstGeom>
          <a:noFill/>
          <a:ln>
            <a:noFill/>
          </a:ln>
        </p:spPr>
      </p:pic>
      <p:sp>
        <p:nvSpPr>
          <p:cNvPr id="416" name="Google Shape;416;p47"/>
          <p:cNvSpPr txBox="1"/>
          <p:nvPr/>
        </p:nvSpPr>
        <p:spPr>
          <a:xfrm>
            <a:off x="22689745" y="7373203"/>
            <a:ext cx="876911"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100</a:t>
            </a:r>
            <a:endParaRPr/>
          </a:p>
        </p:txBody>
      </p:sp>
      <p:pic>
        <p:nvPicPr>
          <p:cNvPr id="417" name="Google Shape;417;p47" descr="Connection Line"/>
          <p:cNvPicPr preferRelativeResize="0"/>
          <p:nvPr/>
        </p:nvPicPr>
        <p:blipFill rotWithShape="1">
          <a:blip r:embed="rId7">
            <a:alphaModFix/>
          </a:blip>
          <a:srcRect/>
          <a:stretch/>
        </p:blipFill>
        <p:spPr>
          <a:xfrm>
            <a:off x="21770319" y="7102543"/>
            <a:ext cx="714257" cy="604702"/>
          </a:xfrm>
          <a:prstGeom prst="rect">
            <a:avLst/>
          </a:prstGeom>
          <a:noFill/>
          <a:ln>
            <a:noFill/>
          </a:ln>
        </p:spPr>
      </p:pic>
      <p:sp>
        <p:nvSpPr>
          <p:cNvPr id="418" name="Google Shape;418;p47"/>
          <p:cNvSpPr txBox="1"/>
          <p:nvPr/>
        </p:nvSpPr>
        <p:spPr>
          <a:xfrm>
            <a:off x="22753295" y="4412388"/>
            <a:ext cx="749809"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1.2</a:t>
            </a:r>
            <a:endParaRPr/>
          </a:p>
        </p:txBody>
      </p:sp>
      <p:pic>
        <p:nvPicPr>
          <p:cNvPr id="419" name="Google Shape;419;p47" descr="Connection Line"/>
          <p:cNvPicPr preferRelativeResize="0"/>
          <p:nvPr/>
        </p:nvPicPr>
        <p:blipFill rotWithShape="1">
          <a:blip r:embed="rId8">
            <a:alphaModFix/>
          </a:blip>
          <a:srcRect/>
          <a:stretch/>
        </p:blipFill>
        <p:spPr>
          <a:xfrm>
            <a:off x="21781986" y="4726009"/>
            <a:ext cx="702589" cy="604702"/>
          </a:xfrm>
          <a:prstGeom prst="rect">
            <a:avLst/>
          </a:prstGeom>
          <a:noFill/>
          <a:ln>
            <a:noFill/>
          </a:ln>
        </p:spPr>
      </p:pic>
      <p:sp>
        <p:nvSpPr>
          <p:cNvPr id="420" name="Google Shape;420;p47"/>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424"/>
        <p:cNvGrpSpPr/>
        <p:nvPr/>
      </p:nvGrpSpPr>
      <p:grpSpPr>
        <a:xfrm>
          <a:off x="0" y="0"/>
          <a:ext cx="0" cy="0"/>
          <a:chOff x="0" y="0"/>
          <a:chExt cx="0" cy="0"/>
        </a:xfrm>
      </p:grpSpPr>
      <p:sp>
        <p:nvSpPr>
          <p:cNvPr id="425" name="Google Shape;425;p48"/>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426" name="Google Shape;426;p48"/>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sp>
        <p:nvSpPr>
          <p:cNvPr id="427" name="Google Shape;427;p48"/>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cxnSp>
        <p:nvCxnSpPr>
          <p:cNvPr id="428" name="Google Shape;428;p48"/>
          <p:cNvCxnSpPr/>
          <p:nvPr/>
        </p:nvCxnSpPr>
        <p:spPr>
          <a:xfrm>
            <a:off x="2498819" y="12538269"/>
            <a:ext cx="7973403" cy="1"/>
          </a:xfrm>
          <a:prstGeom prst="straightConnector1">
            <a:avLst/>
          </a:prstGeom>
          <a:noFill/>
          <a:ln w="25400" cap="flat" cmpd="sng">
            <a:solidFill>
              <a:srgbClr val="000000"/>
            </a:solidFill>
            <a:prstDash val="solid"/>
            <a:miter lim="400000"/>
            <a:headEnd type="none" w="sm" len="sm"/>
            <a:tailEnd type="none" w="sm" len="sm"/>
          </a:ln>
        </p:spPr>
      </p:cxnSp>
      <p:pic>
        <p:nvPicPr>
          <p:cNvPr id="429" name="Google Shape;429;p48" descr="Image"/>
          <p:cNvPicPr preferRelativeResize="0"/>
          <p:nvPr/>
        </p:nvPicPr>
        <p:blipFill rotWithShape="1">
          <a:blip r:embed="rId3">
            <a:alphaModFix/>
          </a:blip>
          <a:srcRect/>
          <a:stretch/>
        </p:blipFill>
        <p:spPr>
          <a:xfrm>
            <a:off x="2891287" y="8395964"/>
            <a:ext cx="7188468" cy="3951586"/>
          </a:xfrm>
          <a:prstGeom prst="rect">
            <a:avLst/>
          </a:prstGeom>
          <a:noFill/>
          <a:ln>
            <a:noFill/>
          </a:ln>
        </p:spPr>
      </p:pic>
      <p:cxnSp>
        <p:nvCxnSpPr>
          <p:cNvPr id="430" name="Google Shape;430;p48"/>
          <p:cNvCxnSpPr/>
          <p:nvPr/>
        </p:nvCxnSpPr>
        <p:spPr>
          <a:xfrm rot="10800000" flipH="1">
            <a:off x="6472820" y="8483256"/>
            <a:ext cx="1" cy="3951586"/>
          </a:xfrm>
          <a:prstGeom prst="straightConnector1">
            <a:avLst/>
          </a:prstGeom>
          <a:noFill/>
          <a:ln w="25400" cap="flat" cmpd="sng">
            <a:solidFill>
              <a:srgbClr val="000000"/>
            </a:solidFill>
            <a:prstDash val="dashDot"/>
            <a:miter lim="400000"/>
            <a:headEnd type="none" w="sm" len="sm"/>
            <a:tailEnd type="none" w="sm" len="sm"/>
          </a:ln>
        </p:spPr>
      </p:cxnSp>
      <p:sp>
        <p:nvSpPr>
          <p:cNvPr id="431" name="Google Shape;431;p48"/>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sp>
        <p:nvSpPr>
          <p:cNvPr id="432" name="Google Shape;432;p48"/>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
        <p:nvSpPr>
          <p:cNvPr id="433" name="Google Shape;433;p48"/>
          <p:cNvSpPr txBox="1"/>
          <p:nvPr/>
        </p:nvSpPr>
        <p:spPr>
          <a:xfrm>
            <a:off x="13716000" y="5675013"/>
            <a:ext cx="4525823"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a:t>
            </a:r>
            <a:endParaRPr/>
          </a:p>
        </p:txBody>
      </p:sp>
      <p:pic>
        <p:nvPicPr>
          <p:cNvPr id="434" name="Google Shape;434;p48" descr="Image"/>
          <p:cNvPicPr preferRelativeResize="0"/>
          <p:nvPr/>
        </p:nvPicPr>
        <p:blipFill rotWithShape="1">
          <a:blip r:embed="rId4">
            <a:alphaModFix/>
          </a:blip>
          <a:srcRect/>
          <a:stretch/>
        </p:blipFill>
        <p:spPr>
          <a:xfrm>
            <a:off x="18338645" y="5042325"/>
            <a:ext cx="4572958" cy="2314511"/>
          </a:xfrm>
          <a:prstGeom prst="rect">
            <a:avLst/>
          </a:prstGeom>
          <a:noFill/>
          <a:ln>
            <a:noFill/>
          </a:ln>
        </p:spPr>
      </p:pic>
      <p:sp>
        <p:nvSpPr>
          <p:cNvPr id="435" name="Google Shape;435;p48"/>
          <p:cNvSpPr txBox="1"/>
          <p:nvPr/>
        </p:nvSpPr>
        <p:spPr>
          <a:xfrm>
            <a:off x="22383572" y="5700413"/>
            <a:ext cx="1079450"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 - 3</a:t>
            </a:r>
            <a:endParaRPr/>
          </a:p>
        </p:txBody>
      </p:sp>
      <p:sp>
        <p:nvSpPr>
          <p:cNvPr id="436" name="Google Shape;436;p48"/>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99"/>
        <p:cNvGrpSpPr/>
        <p:nvPr/>
      </p:nvGrpSpPr>
      <p:grpSpPr>
        <a:xfrm>
          <a:off x="0" y="0"/>
          <a:ext cx="0" cy="0"/>
          <a:chOff x="0" y="0"/>
          <a:chExt cx="0" cy="0"/>
        </a:xfrm>
      </p:grpSpPr>
      <p:grpSp>
        <p:nvGrpSpPr>
          <p:cNvPr id="100" name="Google Shape;100;p21"/>
          <p:cNvGrpSpPr/>
          <p:nvPr/>
        </p:nvGrpSpPr>
        <p:grpSpPr>
          <a:xfrm>
            <a:off x="6286401" y="2341932"/>
            <a:ext cx="12913934" cy="10767689"/>
            <a:chOff x="0" y="0"/>
            <a:chExt cx="12913933" cy="10767688"/>
          </a:xfrm>
        </p:grpSpPr>
        <p:sp>
          <p:nvSpPr>
            <p:cNvPr id="101" name="Google Shape;101;p21"/>
            <p:cNvSpPr/>
            <p:nvPr/>
          </p:nvSpPr>
          <p:spPr>
            <a:xfrm>
              <a:off x="7763037" y="8371354"/>
              <a:ext cx="3355914" cy="1838265"/>
            </a:xfrm>
            <a:prstGeom prst="roundRect">
              <a:avLst>
                <a:gd name="adj" fmla="val 10363"/>
              </a:avLst>
            </a:prstGeom>
            <a:noFill/>
            <a:ln>
              <a:noFill/>
            </a:ln>
          </p:spPr>
          <p:txBody>
            <a:bodyPr spcFirstLastPara="1" wrap="square" lIns="101600" tIns="101600" rIns="101600" bIns="101600" anchor="b" anchorCtr="0">
              <a:noAutofit/>
            </a:bodyPr>
            <a:lstStyle/>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Collection</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Management</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Cleaning</a:t>
              </a:r>
              <a:endParaRPr/>
            </a:p>
          </p:txBody>
        </p:sp>
        <p:sp>
          <p:nvSpPr>
            <p:cNvPr id="102" name="Google Shape;102;p21"/>
            <p:cNvSpPr/>
            <p:nvPr/>
          </p:nvSpPr>
          <p:spPr>
            <a:xfrm>
              <a:off x="613061" y="8492423"/>
              <a:ext cx="5152329" cy="2275265"/>
            </a:xfrm>
            <a:prstGeom prst="roundRect">
              <a:avLst>
                <a:gd name="adj" fmla="val 8430"/>
              </a:avLst>
            </a:prstGeom>
            <a:noFill/>
            <a:ln>
              <a:noFill/>
            </a:ln>
          </p:spPr>
          <p:txBody>
            <a:bodyPr spcFirstLastPara="1" wrap="square" lIns="101600" tIns="101600" rIns="101600" bIns="101600" anchor="b" anchorCtr="0">
              <a:noAutofit/>
            </a:bodyPr>
            <a:lstStyle/>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Sort data </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Construct table, graphs </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Look for patterns</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Hypothesis generation</a:t>
              </a:r>
              <a:endParaRPr/>
            </a:p>
          </p:txBody>
        </p:sp>
        <p:sp>
          <p:nvSpPr>
            <p:cNvPr id="103" name="Google Shape;103;p21"/>
            <p:cNvSpPr/>
            <p:nvPr/>
          </p:nvSpPr>
          <p:spPr>
            <a:xfrm>
              <a:off x="0" y="2347762"/>
              <a:ext cx="3400910" cy="2459887"/>
            </a:xfrm>
            <a:prstGeom prst="roundRect">
              <a:avLst>
                <a:gd name="adj" fmla="val 7797"/>
              </a:avLst>
            </a:prstGeom>
            <a:noFill/>
            <a:ln>
              <a:noFill/>
            </a:ln>
          </p:spPr>
          <p:txBody>
            <a:bodyPr spcFirstLastPara="1" wrap="square" lIns="101600" tIns="101600" rIns="101600" bIns="101600" anchor="b" anchorCtr="0">
              <a:noAutofit/>
            </a:bodyPr>
            <a:lstStyle/>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Interpretation</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Conclusions</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New ideas </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Communication</a:t>
              </a:r>
              <a:endParaRPr/>
            </a:p>
          </p:txBody>
        </p:sp>
        <p:sp>
          <p:nvSpPr>
            <p:cNvPr id="104" name="Google Shape;104;p21"/>
            <p:cNvSpPr/>
            <p:nvPr/>
          </p:nvSpPr>
          <p:spPr>
            <a:xfrm>
              <a:off x="8522172" y="2053331"/>
              <a:ext cx="4391761" cy="2745082"/>
            </a:xfrm>
            <a:prstGeom prst="roundRect">
              <a:avLst>
                <a:gd name="adj" fmla="val 6940"/>
              </a:avLst>
            </a:prstGeom>
            <a:noFill/>
            <a:ln>
              <a:noFill/>
            </a:ln>
          </p:spPr>
          <p:txBody>
            <a:bodyPr spcFirstLastPara="1" wrap="square" lIns="101600" tIns="101600" rIns="101600" bIns="101600" anchor="b" anchorCtr="0">
              <a:noAutofit/>
            </a:bodyPr>
            <a:lstStyle/>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What to measure and how? </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Study design ? </a:t>
              </a:r>
              <a:endParaRPr/>
            </a:p>
          </p:txBody>
        </p:sp>
        <p:sp>
          <p:nvSpPr>
            <p:cNvPr id="105" name="Google Shape;105;p21"/>
            <p:cNvSpPr/>
            <p:nvPr/>
          </p:nvSpPr>
          <p:spPr>
            <a:xfrm>
              <a:off x="3583150" y="3462014"/>
              <a:ext cx="4644897" cy="4644897"/>
            </a:xfrm>
            <a:prstGeom prst="ellipse">
              <a:avLst/>
            </a:prstGeom>
            <a:solidFill>
              <a:srgbClr val="005493"/>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4000"/>
                <a:buFont typeface="Avenir"/>
                <a:buNone/>
              </a:pPr>
              <a:r>
                <a:rPr lang="en-US" sz="4000" b="0" i="0" u="none" strike="noStrike" cap="none">
                  <a:solidFill>
                    <a:srgbClr val="FFFFFF"/>
                  </a:solidFill>
                  <a:latin typeface="Avenir"/>
                  <a:ea typeface="Avenir"/>
                  <a:cs typeface="Avenir"/>
                  <a:sym typeface="Avenir"/>
                </a:rPr>
                <a:t>PPDAC Cycle</a:t>
              </a:r>
              <a:endParaRPr/>
            </a:p>
          </p:txBody>
        </p:sp>
        <p:sp>
          <p:nvSpPr>
            <p:cNvPr id="106" name="Google Shape;106;p21"/>
            <p:cNvSpPr/>
            <p:nvPr/>
          </p:nvSpPr>
          <p:spPr>
            <a:xfrm>
              <a:off x="4174576" y="0"/>
              <a:ext cx="4506177" cy="2368000"/>
            </a:xfrm>
            <a:prstGeom prst="roundRect">
              <a:avLst>
                <a:gd name="adj" fmla="val 8045"/>
              </a:avLst>
            </a:prstGeom>
            <a:noFill/>
            <a:ln>
              <a:noFill/>
            </a:ln>
          </p:spPr>
          <p:txBody>
            <a:bodyPr spcFirstLastPara="1" wrap="square" lIns="101600" tIns="101600" rIns="101600" bIns="101600" anchor="b" anchorCtr="0">
              <a:noAutofit/>
            </a:bodyPr>
            <a:lstStyle/>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Understanding and defining the problem. </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How do we go about answering this question? </a:t>
              </a:r>
              <a:endParaRPr/>
            </a:p>
          </p:txBody>
        </p:sp>
        <p:sp>
          <p:nvSpPr>
            <p:cNvPr id="107" name="Google Shape;107;p21"/>
            <p:cNvSpPr/>
            <p:nvPr/>
          </p:nvSpPr>
          <p:spPr>
            <a:xfrm>
              <a:off x="5696852" y="2892705"/>
              <a:ext cx="2923761" cy="1669113"/>
            </a:xfrm>
            <a:custGeom>
              <a:avLst/>
              <a:gdLst/>
              <a:ahLst/>
              <a:cxnLst/>
              <a:rect l="l" t="t" r="r" b="b"/>
              <a:pathLst>
                <a:path w="21600" h="20801" extrusionOk="0">
                  <a:moveTo>
                    <a:pt x="0" y="74"/>
                  </a:moveTo>
                  <a:cubicBezTo>
                    <a:pt x="9824" y="-799"/>
                    <a:pt x="17024" y="6110"/>
                    <a:pt x="21600" y="20801"/>
                  </a:cubicBezTo>
                </a:path>
              </a:pathLst>
            </a:custGeom>
            <a:noFill/>
            <a:ln w="63500" cap="flat" cmpd="sng">
              <a:solidFill>
                <a:srgbClr val="D5D5D5"/>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E5E5E"/>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108" name="Google Shape;108;p21"/>
            <p:cNvSpPr/>
            <p:nvPr/>
          </p:nvSpPr>
          <p:spPr>
            <a:xfrm>
              <a:off x="8424309" y="5438830"/>
              <a:ext cx="504114" cy="1956681"/>
            </a:xfrm>
            <a:custGeom>
              <a:avLst/>
              <a:gdLst/>
              <a:ahLst/>
              <a:cxnLst/>
              <a:rect l="l" t="t" r="r" b="b"/>
              <a:pathLst>
                <a:path w="19326" h="21600" extrusionOk="0">
                  <a:moveTo>
                    <a:pt x="18587" y="0"/>
                  </a:moveTo>
                  <a:cubicBezTo>
                    <a:pt x="21600" y="8238"/>
                    <a:pt x="15404" y="15438"/>
                    <a:pt x="0" y="21600"/>
                  </a:cubicBezTo>
                </a:path>
              </a:pathLst>
            </a:custGeom>
            <a:noFill/>
            <a:ln w="63500" cap="flat" cmpd="sng">
              <a:solidFill>
                <a:srgbClr val="D5D5D5"/>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E5E5E"/>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109" name="Google Shape;109;p21"/>
            <p:cNvSpPr/>
            <p:nvPr/>
          </p:nvSpPr>
          <p:spPr>
            <a:xfrm>
              <a:off x="2946160" y="5836074"/>
              <a:ext cx="803569" cy="2025933"/>
            </a:xfrm>
            <a:custGeom>
              <a:avLst/>
              <a:gdLst/>
              <a:ahLst/>
              <a:cxnLst/>
              <a:rect l="l" t="t" r="r" b="b"/>
              <a:pathLst>
                <a:path w="21600" h="21600" extrusionOk="0">
                  <a:moveTo>
                    <a:pt x="21600" y="21600"/>
                  </a:moveTo>
                  <a:cubicBezTo>
                    <a:pt x="7651" y="15047"/>
                    <a:pt x="451" y="7847"/>
                    <a:pt x="0" y="0"/>
                  </a:cubicBezTo>
                </a:path>
              </a:pathLst>
            </a:custGeom>
            <a:noFill/>
            <a:ln w="63500" cap="flat" cmpd="sng">
              <a:solidFill>
                <a:srgbClr val="D5D5D5"/>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E5E5E"/>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110" name="Google Shape;110;p21"/>
            <p:cNvSpPr/>
            <p:nvPr/>
          </p:nvSpPr>
          <p:spPr>
            <a:xfrm>
              <a:off x="2979574" y="3196820"/>
              <a:ext cx="1463535" cy="2008047"/>
            </a:xfrm>
            <a:custGeom>
              <a:avLst/>
              <a:gdLst/>
              <a:ahLst/>
              <a:cxnLst/>
              <a:rect l="l" t="t" r="r" b="b"/>
              <a:pathLst>
                <a:path w="21600" h="21600" extrusionOk="0">
                  <a:moveTo>
                    <a:pt x="0" y="21600"/>
                  </a:moveTo>
                  <a:cubicBezTo>
                    <a:pt x="3038" y="11744"/>
                    <a:pt x="10238" y="4544"/>
                    <a:pt x="21600" y="0"/>
                  </a:cubicBezTo>
                </a:path>
              </a:pathLst>
            </a:custGeom>
            <a:noFill/>
            <a:ln w="63500" cap="flat" cmpd="sng">
              <a:solidFill>
                <a:srgbClr val="D5D5D5"/>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E5E5E"/>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111" name="Google Shape;111;p21"/>
            <p:cNvSpPr/>
            <p:nvPr/>
          </p:nvSpPr>
          <p:spPr>
            <a:xfrm>
              <a:off x="4742826" y="7981864"/>
              <a:ext cx="3221289" cy="757848"/>
            </a:xfrm>
            <a:custGeom>
              <a:avLst/>
              <a:gdLst/>
              <a:ahLst/>
              <a:cxnLst/>
              <a:rect l="l" t="t" r="r" b="b"/>
              <a:pathLst>
                <a:path w="21600" h="17127" extrusionOk="0">
                  <a:moveTo>
                    <a:pt x="21600" y="0"/>
                  </a:moveTo>
                  <a:cubicBezTo>
                    <a:pt x="15206" y="17524"/>
                    <a:pt x="8006" y="21600"/>
                    <a:pt x="0" y="12229"/>
                  </a:cubicBezTo>
                </a:path>
              </a:pathLst>
            </a:custGeom>
            <a:noFill/>
            <a:ln w="63500" cap="flat" cmpd="sng">
              <a:solidFill>
                <a:srgbClr val="D5D5D5"/>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E5E5E"/>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112" name="Google Shape;112;p21"/>
            <p:cNvSpPr/>
            <p:nvPr/>
          </p:nvSpPr>
          <p:spPr>
            <a:xfrm>
              <a:off x="4210112" y="2345918"/>
              <a:ext cx="3390973" cy="724162"/>
            </a:xfrm>
            <a:prstGeom prst="roundRect">
              <a:avLst>
                <a:gd name="adj" fmla="val 26306"/>
              </a:avLst>
            </a:prstGeom>
            <a:solidFill>
              <a:srgbClr val="FC920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PROBLEM</a:t>
              </a:r>
              <a:endParaRPr/>
            </a:p>
          </p:txBody>
        </p:sp>
        <p:sp>
          <p:nvSpPr>
            <p:cNvPr id="113" name="Google Shape;113;p21"/>
            <p:cNvSpPr/>
            <p:nvPr/>
          </p:nvSpPr>
          <p:spPr>
            <a:xfrm>
              <a:off x="62219" y="4856338"/>
              <a:ext cx="3390972" cy="724162"/>
            </a:xfrm>
            <a:prstGeom prst="roundRect">
              <a:avLst>
                <a:gd name="adj" fmla="val 26306"/>
              </a:avLst>
            </a:prstGeom>
            <a:solidFill>
              <a:srgbClr val="0096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CONCLUSION</a:t>
              </a:r>
              <a:endParaRPr/>
            </a:p>
          </p:txBody>
        </p:sp>
        <p:sp>
          <p:nvSpPr>
            <p:cNvPr id="114" name="Google Shape;114;p21"/>
            <p:cNvSpPr/>
            <p:nvPr/>
          </p:nvSpPr>
          <p:spPr>
            <a:xfrm>
              <a:off x="8522172" y="4856338"/>
              <a:ext cx="3390972" cy="724162"/>
            </a:xfrm>
            <a:prstGeom prst="roundRect">
              <a:avLst>
                <a:gd name="adj" fmla="val 26306"/>
              </a:avLst>
            </a:prstGeom>
            <a:solidFill>
              <a:srgbClr val="FF26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PLAN</a:t>
              </a:r>
              <a:endParaRPr/>
            </a:p>
          </p:txBody>
        </p:sp>
        <p:sp>
          <p:nvSpPr>
            <p:cNvPr id="115" name="Google Shape;115;p21"/>
            <p:cNvSpPr/>
            <p:nvPr/>
          </p:nvSpPr>
          <p:spPr>
            <a:xfrm>
              <a:off x="690814" y="7523675"/>
              <a:ext cx="3390973" cy="724162"/>
            </a:xfrm>
            <a:prstGeom prst="roundRect">
              <a:avLst>
                <a:gd name="adj" fmla="val 26306"/>
              </a:avLst>
            </a:prstGeom>
            <a:solidFill>
              <a:srgbClr val="4F8F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ANALYSIS</a:t>
              </a:r>
              <a:endParaRPr/>
            </a:p>
          </p:txBody>
        </p:sp>
        <p:sp>
          <p:nvSpPr>
            <p:cNvPr id="116" name="Google Shape;116;p21"/>
            <p:cNvSpPr/>
            <p:nvPr/>
          </p:nvSpPr>
          <p:spPr>
            <a:xfrm>
              <a:off x="7745507" y="7523675"/>
              <a:ext cx="3390973" cy="724162"/>
            </a:xfrm>
            <a:prstGeom prst="roundRect">
              <a:avLst>
                <a:gd name="adj" fmla="val 26306"/>
              </a:avLst>
            </a:prstGeom>
            <a:solidFill>
              <a:srgbClr val="EF700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DATA</a:t>
              </a:r>
              <a:endParaRPr/>
            </a:p>
          </p:txBody>
        </p:sp>
      </p:grpSp>
      <p:sp>
        <p:nvSpPr>
          <p:cNvPr id="117" name="Google Shape;117;p21"/>
          <p:cNvSpPr txBox="1">
            <a:spLocks noGrp="1"/>
          </p:cNvSpPr>
          <p:nvPr>
            <p:ph type="title" idx="4294967295"/>
          </p:nvPr>
        </p:nvSpPr>
        <p:spPr>
          <a:xfrm>
            <a:off x="1216025" y="1079500"/>
            <a:ext cx="23167975" cy="1435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5100"/>
              <a:buFont typeface="Avenir"/>
              <a:buNone/>
            </a:pPr>
            <a:r>
              <a:rPr lang="en-US" sz="5100" b="0">
                <a:latin typeface="Avenir"/>
                <a:ea typeface="Avenir"/>
                <a:cs typeface="Avenir"/>
                <a:sym typeface="Avenir"/>
              </a:rPr>
              <a:t>Statistics as an investigative process of problem-solving and decision-making</a:t>
            </a:r>
            <a:endParaRPr/>
          </a:p>
        </p:txBody>
      </p:sp>
      <p:sp>
        <p:nvSpPr>
          <p:cNvPr id="118" name="Google Shape;118;p21"/>
          <p:cNvSpPr txBox="1"/>
          <p:nvPr/>
        </p:nvSpPr>
        <p:spPr>
          <a:xfrm>
            <a:off x="10562337" y="13282452"/>
            <a:ext cx="13812013"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R. J. MacKay. R. W. Oldford. "Scientific Method, Statistical Method and the Speed of Light." Statist. Sci. 15 (3) 254 - 278, August 2000.</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440"/>
        <p:cNvGrpSpPr/>
        <p:nvPr/>
      </p:nvGrpSpPr>
      <p:grpSpPr>
        <a:xfrm>
          <a:off x="0" y="0"/>
          <a:ext cx="0" cy="0"/>
          <a:chOff x="0" y="0"/>
          <a:chExt cx="0" cy="0"/>
        </a:xfrm>
      </p:grpSpPr>
      <p:sp>
        <p:nvSpPr>
          <p:cNvPr id="441" name="Google Shape;441;p49"/>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442" name="Google Shape;442;p49"/>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cxnSp>
        <p:nvCxnSpPr>
          <p:cNvPr id="443" name="Google Shape;443;p49"/>
          <p:cNvCxnSpPr/>
          <p:nvPr/>
        </p:nvCxnSpPr>
        <p:spPr>
          <a:xfrm>
            <a:off x="2498819" y="12538269"/>
            <a:ext cx="7973403" cy="1"/>
          </a:xfrm>
          <a:prstGeom prst="straightConnector1">
            <a:avLst/>
          </a:prstGeom>
          <a:noFill/>
          <a:ln w="25400" cap="flat" cmpd="sng">
            <a:solidFill>
              <a:srgbClr val="000000"/>
            </a:solidFill>
            <a:prstDash val="solid"/>
            <a:miter lim="400000"/>
            <a:headEnd type="none" w="sm" len="sm"/>
            <a:tailEnd type="none" w="sm" len="sm"/>
          </a:ln>
        </p:spPr>
      </p:cxnSp>
      <p:pic>
        <p:nvPicPr>
          <p:cNvPr id="444" name="Google Shape;444;p49" descr="Image"/>
          <p:cNvPicPr preferRelativeResize="0"/>
          <p:nvPr/>
        </p:nvPicPr>
        <p:blipFill rotWithShape="1">
          <a:blip r:embed="rId3">
            <a:alphaModFix/>
          </a:blip>
          <a:srcRect/>
          <a:stretch/>
        </p:blipFill>
        <p:spPr>
          <a:xfrm>
            <a:off x="2891287" y="8395964"/>
            <a:ext cx="7188468" cy="3951586"/>
          </a:xfrm>
          <a:prstGeom prst="rect">
            <a:avLst/>
          </a:prstGeom>
          <a:noFill/>
          <a:ln>
            <a:noFill/>
          </a:ln>
        </p:spPr>
      </p:pic>
      <p:cxnSp>
        <p:nvCxnSpPr>
          <p:cNvPr id="445" name="Google Shape;445;p49"/>
          <p:cNvCxnSpPr/>
          <p:nvPr/>
        </p:nvCxnSpPr>
        <p:spPr>
          <a:xfrm rot="10800000" flipH="1">
            <a:off x="6472820" y="8483256"/>
            <a:ext cx="1" cy="3951586"/>
          </a:xfrm>
          <a:prstGeom prst="straightConnector1">
            <a:avLst/>
          </a:prstGeom>
          <a:noFill/>
          <a:ln w="25400" cap="flat" cmpd="sng">
            <a:solidFill>
              <a:srgbClr val="929292"/>
            </a:solidFill>
            <a:prstDash val="dashDot"/>
            <a:miter lim="400000"/>
            <a:headEnd type="none" w="sm" len="sm"/>
            <a:tailEnd type="none" w="sm" len="sm"/>
          </a:ln>
        </p:spPr>
      </p:cxnSp>
      <p:sp>
        <p:nvSpPr>
          <p:cNvPr id="446" name="Google Shape;446;p49"/>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dirty="0">
                <a:solidFill>
                  <a:srgbClr val="5E5E5E"/>
                </a:solidFill>
                <a:latin typeface="Avenir"/>
                <a:ea typeface="Avenir"/>
                <a:cs typeface="Avenir"/>
                <a:sym typeface="Avenir"/>
              </a:rPr>
              <a:t>µ = 1.2 s</a:t>
            </a:r>
            <a:endParaRPr dirty="0"/>
          </a:p>
        </p:txBody>
      </p:sp>
      <p:cxnSp>
        <p:nvCxnSpPr>
          <p:cNvPr id="447" name="Google Shape;447;p49"/>
          <p:cNvCxnSpPr/>
          <p:nvPr/>
        </p:nvCxnSpPr>
        <p:spPr>
          <a:xfrm rot="10800000" flipH="1">
            <a:off x="7339910" y="10018628"/>
            <a:ext cx="1" cy="2328922"/>
          </a:xfrm>
          <a:prstGeom prst="straightConnector1">
            <a:avLst/>
          </a:prstGeom>
          <a:noFill/>
          <a:ln w="25400" cap="flat" cmpd="sng">
            <a:solidFill>
              <a:srgbClr val="929292"/>
            </a:solidFill>
            <a:prstDash val="dashDot"/>
            <a:miter lim="400000"/>
            <a:headEnd type="none" w="sm" len="sm"/>
            <a:tailEnd type="none" w="sm" len="sm"/>
          </a:ln>
        </p:spPr>
      </p:cxnSp>
      <p:cxnSp>
        <p:nvCxnSpPr>
          <p:cNvPr id="448" name="Google Shape;448;p49"/>
          <p:cNvCxnSpPr/>
          <p:nvPr/>
        </p:nvCxnSpPr>
        <p:spPr>
          <a:xfrm rot="10800000" flipH="1">
            <a:off x="8206999" y="11414949"/>
            <a:ext cx="1" cy="1019893"/>
          </a:xfrm>
          <a:prstGeom prst="straightConnector1">
            <a:avLst/>
          </a:prstGeom>
          <a:noFill/>
          <a:ln w="25400" cap="flat" cmpd="sng">
            <a:solidFill>
              <a:srgbClr val="929292"/>
            </a:solidFill>
            <a:prstDash val="dashDot"/>
            <a:miter lim="400000"/>
            <a:headEnd type="none" w="sm" len="sm"/>
            <a:tailEnd type="none" w="sm" len="sm"/>
          </a:ln>
        </p:spPr>
      </p:cxnSp>
      <p:cxnSp>
        <p:nvCxnSpPr>
          <p:cNvPr id="449" name="Google Shape;449;p49"/>
          <p:cNvCxnSpPr/>
          <p:nvPr/>
        </p:nvCxnSpPr>
        <p:spPr>
          <a:xfrm rot="10800000" flipH="1">
            <a:off x="9074088" y="11975409"/>
            <a:ext cx="1" cy="459433"/>
          </a:xfrm>
          <a:prstGeom prst="straightConnector1">
            <a:avLst/>
          </a:prstGeom>
          <a:noFill/>
          <a:ln w="25400" cap="flat" cmpd="sng">
            <a:solidFill>
              <a:srgbClr val="929292"/>
            </a:solidFill>
            <a:prstDash val="dashDot"/>
            <a:miter lim="400000"/>
            <a:headEnd type="none" w="sm" len="sm"/>
            <a:tailEnd type="none" w="sm" len="sm"/>
          </a:ln>
        </p:spPr>
      </p:cxnSp>
      <p:cxnSp>
        <p:nvCxnSpPr>
          <p:cNvPr id="450" name="Google Shape;450;p49"/>
          <p:cNvCxnSpPr/>
          <p:nvPr/>
        </p:nvCxnSpPr>
        <p:spPr>
          <a:xfrm rot="10800000" flipH="1">
            <a:off x="3871552" y="12019056"/>
            <a:ext cx="1" cy="372140"/>
          </a:xfrm>
          <a:prstGeom prst="straightConnector1">
            <a:avLst/>
          </a:prstGeom>
          <a:noFill/>
          <a:ln w="25400" cap="flat" cmpd="sng">
            <a:solidFill>
              <a:srgbClr val="929292"/>
            </a:solidFill>
            <a:prstDash val="dashDot"/>
            <a:miter lim="400000"/>
            <a:headEnd type="none" w="sm" len="sm"/>
            <a:tailEnd type="none" w="sm" len="sm"/>
          </a:ln>
        </p:spPr>
      </p:cxnSp>
      <p:cxnSp>
        <p:nvCxnSpPr>
          <p:cNvPr id="451" name="Google Shape;451;p49"/>
          <p:cNvCxnSpPr/>
          <p:nvPr/>
        </p:nvCxnSpPr>
        <p:spPr>
          <a:xfrm rot="10800000" flipH="1">
            <a:off x="4738642" y="11371302"/>
            <a:ext cx="1" cy="1107187"/>
          </a:xfrm>
          <a:prstGeom prst="straightConnector1">
            <a:avLst/>
          </a:prstGeom>
          <a:noFill/>
          <a:ln w="25400" cap="flat" cmpd="sng">
            <a:solidFill>
              <a:srgbClr val="929292"/>
            </a:solidFill>
            <a:prstDash val="dashDot"/>
            <a:miter lim="400000"/>
            <a:headEnd type="none" w="sm" len="sm"/>
            <a:tailEnd type="none" w="sm" len="sm"/>
          </a:ln>
        </p:spPr>
      </p:cxnSp>
      <p:cxnSp>
        <p:nvCxnSpPr>
          <p:cNvPr id="452" name="Google Shape;452;p49"/>
          <p:cNvCxnSpPr/>
          <p:nvPr/>
        </p:nvCxnSpPr>
        <p:spPr>
          <a:xfrm rot="10800000" flipH="1">
            <a:off x="5605731" y="9887688"/>
            <a:ext cx="1" cy="2590801"/>
          </a:xfrm>
          <a:prstGeom prst="straightConnector1">
            <a:avLst/>
          </a:prstGeom>
          <a:noFill/>
          <a:ln w="25400" cap="flat" cmpd="sng">
            <a:solidFill>
              <a:srgbClr val="929292"/>
            </a:solidFill>
            <a:prstDash val="dashDot"/>
            <a:miter lim="400000"/>
            <a:headEnd type="none" w="sm" len="sm"/>
            <a:tailEnd type="none" w="sm" len="sm"/>
          </a:ln>
        </p:spPr>
      </p:cxnSp>
      <p:sp>
        <p:nvSpPr>
          <p:cNvPr id="453" name="Google Shape;453;p49"/>
          <p:cNvSpPr txBox="1"/>
          <p:nvPr/>
        </p:nvSpPr>
        <p:spPr>
          <a:xfrm>
            <a:off x="7192539" y="12525569"/>
            <a:ext cx="294742"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𝝈</a:t>
            </a:r>
            <a:endParaRPr/>
          </a:p>
        </p:txBody>
      </p:sp>
      <p:sp>
        <p:nvSpPr>
          <p:cNvPr id="454" name="Google Shape;454;p49"/>
          <p:cNvSpPr txBox="1"/>
          <p:nvPr/>
        </p:nvSpPr>
        <p:spPr>
          <a:xfrm>
            <a:off x="8059628"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455" name="Google Shape;455;p49"/>
          <p:cNvSpPr txBox="1"/>
          <p:nvPr/>
        </p:nvSpPr>
        <p:spPr>
          <a:xfrm>
            <a:off x="8926717"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456" name="Google Shape;456;p49"/>
          <p:cNvSpPr txBox="1"/>
          <p:nvPr/>
        </p:nvSpPr>
        <p:spPr>
          <a:xfrm>
            <a:off x="5328210"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-1𝝈</a:t>
            </a:r>
            <a:endParaRPr/>
          </a:p>
        </p:txBody>
      </p:sp>
      <p:sp>
        <p:nvSpPr>
          <p:cNvPr id="457" name="Google Shape;457;p49"/>
          <p:cNvSpPr txBox="1"/>
          <p:nvPr/>
        </p:nvSpPr>
        <p:spPr>
          <a:xfrm>
            <a:off x="4461121"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458" name="Google Shape;458;p49"/>
          <p:cNvSpPr txBox="1"/>
          <p:nvPr/>
        </p:nvSpPr>
        <p:spPr>
          <a:xfrm>
            <a:off x="3594184"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459" name="Google Shape;459;p49"/>
          <p:cNvSpPr txBox="1"/>
          <p:nvPr/>
        </p:nvSpPr>
        <p:spPr>
          <a:xfrm>
            <a:off x="13716000" y="5675013"/>
            <a:ext cx="4525823"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a:t>
            </a:r>
            <a:endParaRPr/>
          </a:p>
        </p:txBody>
      </p:sp>
      <p:pic>
        <p:nvPicPr>
          <p:cNvPr id="460" name="Google Shape;460;p49" descr="Image"/>
          <p:cNvPicPr preferRelativeResize="0"/>
          <p:nvPr/>
        </p:nvPicPr>
        <p:blipFill rotWithShape="1">
          <a:blip r:embed="rId4">
            <a:alphaModFix/>
          </a:blip>
          <a:srcRect/>
          <a:stretch/>
        </p:blipFill>
        <p:spPr>
          <a:xfrm>
            <a:off x="18338645" y="5042325"/>
            <a:ext cx="4572958" cy="2314511"/>
          </a:xfrm>
          <a:prstGeom prst="rect">
            <a:avLst/>
          </a:prstGeom>
          <a:noFill/>
          <a:ln>
            <a:noFill/>
          </a:ln>
        </p:spPr>
      </p:pic>
      <p:sp>
        <p:nvSpPr>
          <p:cNvPr id="461" name="Google Shape;461;p49"/>
          <p:cNvSpPr txBox="1"/>
          <p:nvPr/>
        </p:nvSpPr>
        <p:spPr>
          <a:xfrm>
            <a:off x="22383572" y="5700413"/>
            <a:ext cx="1079450"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 - 3</a:t>
            </a:r>
            <a:endParaRPr/>
          </a:p>
        </p:txBody>
      </p:sp>
      <p:sp>
        <p:nvSpPr>
          <p:cNvPr id="462" name="Google Shape;462;p49"/>
          <p:cNvSpPr txBox="1"/>
          <p:nvPr/>
        </p:nvSpPr>
        <p:spPr>
          <a:xfrm>
            <a:off x="13586470" y="8229262"/>
            <a:ext cx="8955262"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This means that the sample mean (1.05) is 3 standard deviations away from the mean</a:t>
            </a:r>
            <a:endParaRPr/>
          </a:p>
        </p:txBody>
      </p:sp>
      <p:sp>
        <p:nvSpPr>
          <p:cNvPr id="463" name="Google Shape;463;p49"/>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sp>
        <p:nvSpPr>
          <p:cNvPr id="464" name="Google Shape;464;p49"/>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
        <p:nvSpPr>
          <p:cNvPr id="465" name="Google Shape;465;p49"/>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469"/>
        <p:cNvGrpSpPr/>
        <p:nvPr/>
      </p:nvGrpSpPr>
      <p:grpSpPr>
        <a:xfrm>
          <a:off x="0" y="0"/>
          <a:ext cx="0" cy="0"/>
          <a:chOff x="0" y="0"/>
          <a:chExt cx="0" cy="0"/>
        </a:xfrm>
      </p:grpSpPr>
      <p:sp>
        <p:nvSpPr>
          <p:cNvPr id="470" name="Google Shape;470;p50"/>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471" name="Google Shape;471;p50"/>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cxnSp>
        <p:nvCxnSpPr>
          <p:cNvPr id="472" name="Google Shape;472;p50"/>
          <p:cNvCxnSpPr/>
          <p:nvPr/>
        </p:nvCxnSpPr>
        <p:spPr>
          <a:xfrm>
            <a:off x="2498819" y="12538269"/>
            <a:ext cx="7973403" cy="1"/>
          </a:xfrm>
          <a:prstGeom prst="straightConnector1">
            <a:avLst/>
          </a:prstGeom>
          <a:noFill/>
          <a:ln w="25400" cap="flat" cmpd="sng">
            <a:solidFill>
              <a:srgbClr val="000000"/>
            </a:solidFill>
            <a:prstDash val="solid"/>
            <a:miter lim="400000"/>
            <a:headEnd type="none" w="sm" len="sm"/>
            <a:tailEnd type="none" w="sm" len="sm"/>
          </a:ln>
        </p:spPr>
      </p:cxnSp>
      <p:pic>
        <p:nvPicPr>
          <p:cNvPr id="473" name="Google Shape;473;p50" descr="Image"/>
          <p:cNvPicPr preferRelativeResize="0"/>
          <p:nvPr/>
        </p:nvPicPr>
        <p:blipFill rotWithShape="1">
          <a:blip r:embed="rId3">
            <a:alphaModFix/>
          </a:blip>
          <a:srcRect/>
          <a:stretch/>
        </p:blipFill>
        <p:spPr>
          <a:xfrm>
            <a:off x="2891287" y="8395964"/>
            <a:ext cx="7188468" cy="3951586"/>
          </a:xfrm>
          <a:prstGeom prst="rect">
            <a:avLst/>
          </a:prstGeom>
          <a:noFill/>
          <a:ln>
            <a:noFill/>
          </a:ln>
        </p:spPr>
      </p:pic>
      <p:cxnSp>
        <p:nvCxnSpPr>
          <p:cNvPr id="474" name="Google Shape;474;p50"/>
          <p:cNvCxnSpPr/>
          <p:nvPr/>
        </p:nvCxnSpPr>
        <p:spPr>
          <a:xfrm rot="10800000" flipH="1">
            <a:off x="6472820" y="8483256"/>
            <a:ext cx="1" cy="3951586"/>
          </a:xfrm>
          <a:prstGeom prst="straightConnector1">
            <a:avLst/>
          </a:prstGeom>
          <a:noFill/>
          <a:ln w="25400" cap="flat" cmpd="sng">
            <a:solidFill>
              <a:srgbClr val="929292"/>
            </a:solidFill>
            <a:prstDash val="dashDot"/>
            <a:miter lim="400000"/>
            <a:headEnd type="none" w="sm" len="sm"/>
            <a:tailEnd type="none" w="sm" len="sm"/>
          </a:ln>
        </p:spPr>
      </p:cxnSp>
      <p:sp>
        <p:nvSpPr>
          <p:cNvPr id="475" name="Google Shape;475;p50"/>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cxnSp>
        <p:nvCxnSpPr>
          <p:cNvPr id="476" name="Google Shape;476;p50"/>
          <p:cNvCxnSpPr/>
          <p:nvPr/>
        </p:nvCxnSpPr>
        <p:spPr>
          <a:xfrm rot="10800000" flipH="1">
            <a:off x="7339910" y="10018628"/>
            <a:ext cx="1" cy="2328922"/>
          </a:xfrm>
          <a:prstGeom prst="straightConnector1">
            <a:avLst/>
          </a:prstGeom>
          <a:noFill/>
          <a:ln w="25400" cap="flat" cmpd="sng">
            <a:solidFill>
              <a:srgbClr val="929292"/>
            </a:solidFill>
            <a:prstDash val="dashDot"/>
            <a:miter lim="400000"/>
            <a:headEnd type="none" w="sm" len="sm"/>
            <a:tailEnd type="none" w="sm" len="sm"/>
          </a:ln>
        </p:spPr>
      </p:cxnSp>
      <p:cxnSp>
        <p:nvCxnSpPr>
          <p:cNvPr id="477" name="Google Shape;477;p50"/>
          <p:cNvCxnSpPr/>
          <p:nvPr/>
        </p:nvCxnSpPr>
        <p:spPr>
          <a:xfrm rot="10800000" flipH="1">
            <a:off x="8206999" y="11414949"/>
            <a:ext cx="1" cy="1019893"/>
          </a:xfrm>
          <a:prstGeom prst="straightConnector1">
            <a:avLst/>
          </a:prstGeom>
          <a:noFill/>
          <a:ln w="25400" cap="flat" cmpd="sng">
            <a:solidFill>
              <a:srgbClr val="929292"/>
            </a:solidFill>
            <a:prstDash val="dashDot"/>
            <a:miter lim="400000"/>
            <a:headEnd type="none" w="sm" len="sm"/>
            <a:tailEnd type="none" w="sm" len="sm"/>
          </a:ln>
        </p:spPr>
      </p:cxnSp>
      <p:cxnSp>
        <p:nvCxnSpPr>
          <p:cNvPr id="478" name="Google Shape;478;p50"/>
          <p:cNvCxnSpPr/>
          <p:nvPr/>
        </p:nvCxnSpPr>
        <p:spPr>
          <a:xfrm rot="10800000" flipH="1">
            <a:off x="9074088" y="11975409"/>
            <a:ext cx="1" cy="459433"/>
          </a:xfrm>
          <a:prstGeom prst="straightConnector1">
            <a:avLst/>
          </a:prstGeom>
          <a:noFill/>
          <a:ln w="25400" cap="flat" cmpd="sng">
            <a:solidFill>
              <a:srgbClr val="929292"/>
            </a:solidFill>
            <a:prstDash val="dashDot"/>
            <a:miter lim="400000"/>
            <a:headEnd type="none" w="sm" len="sm"/>
            <a:tailEnd type="none" w="sm" len="sm"/>
          </a:ln>
        </p:spPr>
      </p:cxnSp>
      <p:cxnSp>
        <p:nvCxnSpPr>
          <p:cNvPr id="479" name="Google Shape;479;p50"/>
          <p:cNvCxnSpPr/>
          <p:nvPr/>
        </p:nvCxnSpPr>
        <p:spPr>
          <a:xfrm rot="10800000" flipH="1">
            <a:off x="3871552" y="12019056"/>
            <a:ext cx="1" cy="372140"/>
          </a:xfrm>
          <a:prstGeom prst="straightConnector1">
            <a:avLst/>
          </a:prstGeom>
          <a:noFill/>
          <a:ln w="25400" cap="flat" cmpd="sng">
            <a:solidFill>
              <a:srgbClr val="929292"/>
            </a:solidFill>
            <a:prstDash val="dashDot"/>
            <a:miter lim="400000"/>
            <a:headEnd type="none" w="sm" len="sm"/>
            <a:tailEnd type="none" w="sm" len="sm"/>
          </a:ln>
        </p:spPr>
      </p:cxnSp>
      <p:cxnSp>
        <p:nvCxnSpPr>
          <p:cNvPr id="480" name="Google Shape;480;p50"/>
          <p:cNvCxnSpPr/>
          <p:nvPr/>
        </p:nvCxnSpPr>
        <p:spPr>
          <a:xfrm rot="10800000" flipH="1">
            <a:off x="4738642" y="11371302"/>
            <a:ext cx="1" cy="1107187"/>
          </a:xfrm>
          <a:prstGeom prst="straightConnector1">
            <a:avLst/>
          </a:prstGeom>
          <a:noFill/>
          <a:ln w="25400" cap="flat" cmpd="sng">
            <a:solidFill>
              <a:srgbClr val="929292"/>
            </a:solidFill>
            <a:prstDash val="dashDot"/>
            <a:miter lim="400000"/>
            <a:headEnd type="none" w="sm" len="sm"/>
            <a:tailEnd type="none" w="sm" len="sm"/>
          </a:ln>
        </p:spPr>
      </p:cxnSp>
      <p:cxnSp>
        <p:nvCxnSpPr>
          <p:cNvPr id="481" name="Google Shape;481;p50"/>
          <p:cNvCxnSpPr/>
          <p:nvPr/>
        </p:nvCxnSpPr>
        <p:spPr>
          <a:xfrm rot="10800000" flipH="1">
            <a:off x="5605731" y="9887688"/>
            <a:ext cx="1" cy="2590801"/>
          </a:xfrm>
          <a:prstGeom prst="straightConnector1">
            <a:avLst/>
          </a:prstGeom>
          <a:noFill/>
          <a:ln w="25400" cap="flat" cmpd="sng">
            <a:solidFill>
              <a:srgbClr val="929292"/>
            </a:solidFill>
            <a:prstDash val="dashDot"/>
            <a:miter lim="400000"/>
            <a:headEnd type="none" w="sm" len="sm"/>
            <a:tailEnd type="none" w="sm" len="sm"/>
          </a:ln>
        </p:spPr>
      </p:cxnSp>
      <p:sp>
        <p:nvSpPr>
          <p:cNvPr id="482" name="Google Shape;482;p50"/>
          <p:cNvSpPr txBox="1"/>
          <p:nvPr/>
        </p:nvSpPr>
        <p:spPr>
          <a:xfrm>
            <a:off x="7192539" y="12525569"/>
            <a:ext cx="294742"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𝝈</a:t>
            </a:r>
            <a:endParaRPr/>
          </a:p>
        </p:txBody>
      </p:sp>
      <p:sp>
        <p:nvSpPr>
          <p:cNvPr id="483" name="Google Shape;483;p50"/>
          <p:cNvSpPr txBox="1"/>
          <p:nvPr/>
        </p:nvSpPr>
        <p:spPr>
          <a:xfrm>
            <a:off x="8059628"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484" name="Google Shape;484;p50"/>
          <p:cNvSpPr txBox="1"/>
          <p:nvPr/>
        </p:nvSpPr>
        <p:spPr>
          <a:xfrm>
            <a:off x="8926717"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485" name="Google Shape;485;p50"/>
          <p:cNvSpPr txBox="1"/>
          <p:nvPr/>
        </p:nvSpPr>
        <p:spPr>
          <a:xfrm>
            <a:off x="5328210"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-1𝝈</a:t>
            </a:r>
            <a:endParaRPr/>
          </a:p>
        </p:txBody>
      </p:sp>
      <p:sp>
        <p:nvSpPr>
          <p:cNvPr id="486" name="Google Shape;486;p50"/>
          <p:cNvSpPr txBox="1"/>
          <p:nvPr/>
        </p:nvSpPr>
        <p:spPr>
          <a:xfrm>
            <a:off x="4461121"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487" name="Google Shape;487;p50"/>
          <p:cNvSpPr txBox="1"/>
          <p:nvPr/>
        </p:nvSpPr>
        <p:spPr>
          <a:xfrm>
            <a:off x="3594184"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488" name="Google Shape;488;p50"/>
          <p:cNvSpPr txBox="1"/>
          <p:nvPr/>
        </p:nvSpPr>
        <p:spPr>
          <a:xfrm>
            <a:off x="13716000" y="5675013"/>
            <a:ext cx="4525823"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a:t>
            </a:r>
            <a:endParaRPr/>
          </a:p>
        </p:txBody>
      </p:sp>
      <p:pic>
        <p:nvPicPr>
          <p:cNvPr id="489" name="Google Shape;489;p50" descr="Image"/>
          <p:cNvPicPr preferRelativeResize="0"/>
          <p:nvPr/>
        </p:nvPicPr>
        <p:blipFill rotWithShape="1">
          <a:blip r:embed="rId4">
            <a:alphaModFix/>
          </a:blip>
          <a:srcRect/>
          <a:stretch/>
        </p:blipFill>
        <p:spPr>
          <a:xfrm>
            <a:off x="18338645" y="5042325"/>
            <a:ext cx="4572958" cy="2314511"/>
          </a:xfrm>
          <a:prstGeom prst="rect">
            <a:avLst/>
          </a:prstGeom>
          <a:noFill/>
          <a:ln>
            <a:noFill/>
          </a:ln>
        </p:spPr>
      </p:pic>
      <p:sp>
        <p:nvSpPr>
          <p:cNvPr id="490" name="Google Shape;490;p50"/>
          <p:cNvSpPr txBox="1"/>
          <p:nvPr/>
        </p:nvSpPr>
        <p:spPr>
          <a:xfrm>
            <a:off x="22383572" y="5700413"/>
            <a:ext cx="1079450"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 - 3</a:t>
            </a:r>
            <a:endParaRPr/>
          </a:p>
        </p:txBody>
      </p:sp>
      <p:cxnSp>
        <p:nvCxnSpPr>
          <p:cNvPr id="491" name="Google Shape;491;p50"/>
          <p:cNvCxnSpPr/>
          <p:nvPr/>
        </p:nvCxnSpPr>
        <p:spPr>
          <a:xfrm>
            <a:off x="5612904" y="10131382"/>
            <a:ext cx="1745233" cy="1"/>
          </a:xfrm>
          <a:prstGeom prst="straightConnector1">
            <a:avLst/>
          </a:prstGeom>
          <a:noFill/>
          <a:ln w="50800" cap="flat" cmpd="sng">
            <a:solidFill>
              <a:srgbClr val="FF2600"/>
            </a:solidFill>
            <a:prstDash val="solid"/>
            <a:miter lim="400000"/>
            <a:headEnd type="triangle" w="med" len="med"/>
            <a:tailEnd type="triangle" w="med" len="med"/>
          </a:ln>
        </p:spPr>
      </p:cxnSp>
      <p:cxnSp>
        <p:nvCxnSpPr>
          <p:cNvPr id="492" name="Google Shape;492;p50"/>
          <p:cNvCxnSpPr/>
          <p:nvPr/>
        </p:nvCxnSpPr>
        <p:spPr>
          <a:xfrm>
            <a:off x="4740288" y="11070381"/>
            <a:ext cx="3465065" cy="1"/>
          </a:xfrm>
          <a:prstGeom prst="straightConnector1">
            <a:avLst/>
          </a:prstGeom>
          <a:noFill/>
          <a:ln w="50800" cap="flat" cmpd="sng">
            <a:solidFill>
              <a:srgbClr val="FF2600"/>
            </a:solidFill>
            <a:prstDash val="solid"/>
            <a:miter lim="400000"/>
            <a:headEnd type="triangle" w="med" len="med"/>
            <a:tailEnd type="triangle" w="med" len="med"/>
          </a:ln>
        </p:spPr>
      </p:cxnSp>
      <p:cxnSp>
        <p:nvCxnSpPr>
          <p:cNvPr id="493" name="Google Shape;493;p50"/>
          <p:cNvCxnSpPr/>
          <p:nvPr/>
        </p:nvCxnSpPr>
        <p:spPr>
          <a:xfrm>
            <a:off x="3887546" y="12009380"/>
            <a:ext cx="5170549" cy="1"/>
          </a:xfrm>
          <a:prstGeom prst="straightConnector1">
            <a:avLst/>
          </a:prstGeom>
          <a:noFill/>
          <a:ln w="50800" cap="flat" cmpd="sng">
            <a:solidFill>
              <a:srgbClr val="FF2600"/>
            </a:solidFill>
            <a:prstDash val="solid"/>
            <a:miter lim="400000"/>
            <a:headEnd type="triangle" w="med" len="med"/>
            <a:tailEnd type="triangle" w="med" len="med"/>
          </a:ln>
        </p:spPr>
      </p:cxnSp>
      <p:sp>
        <p:nvSpPr>
          <p:cNvPr id="494" name="Google Shape;494;p50"/>
          <p:cNvSpPr txBox="1"/>
          <p:nvPr/>
        </p:nvSpPr>
        <p:spPr>
          <a:xfrm>
            <a:off x="6141808" y="9871032"/>
            <a:ext cx="79187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dirty="0">
                <a:solidFill>
                  <a:srgbClr val="5E5E5E"/>
                </a:solidFill>
                <a:latin typeface="Avenir"/>
                <a:ea typeface="Avenir"/>
                <a:cs typeface="Avenir"/>
                <a:sym typeface="Avenir"/>
              </a:rPr>
              <a:t>68 %</a:t>
            </a:r>
            <a:endParaRPr dirty="0"/>
          </a:p>
        </p:txBody>
      </p:sp>
      <p:sp>
        <p:nvSpPr>
          <p:cNvPr id="495" name="Google Shape;495;p50"/>
          <p:cNvSpPr txBox="1"/>
          <p:nvPr/>
        </p:nvSpPr>
        <p:spPr>
          <a:xfrm>
            <a:off x="6089585" y="10769069"/>
            <a:ext cx="79187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95 %</a:t>
            </a:r>
            <a:endParaRPr/>
          </a:p>
        </p:txBody>
      </p:sp>
      <p:sp>
        <p:nvSpPr>
          <p:cNvPr id="496" name="Google Shape;496;p50"/>
          <p:cNvSpPr txBox="1"/>
          <p:nvPr/>
        </p:nvSpPr>
        <p:spPr>
          <a:xfrm>
            <a:off x="6014706" y="11749030"/>
            <a:ext cx="1046075"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99.7 %</a:t>
            </a:r>
            <a:endParaRPr/>
          </a:p>
        </p:txBody>
      </p:sp>
      <p:sp>
        <p:nvSpPr>
          <p:cNvPr id="497" name="Google Shape;497;p50"/>
          <p:cNvSpPr txBox="1"/>
          <p:nvPr/>
        </p:nvSpPr>
        <p:spPr>
          <a:xfrm>
            <a:off x="13268034" y="10124616"/>
            <a:ext cx="9592134"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What is the probability of observing a test statistic as extreme as 1.05? </a:t>
            </a:r>
            <a:endParaRPr/>
          </a:p>
        </p:txBody>
      </p:sp>
      <p:sp>
        <p:nvSpPr>
          <p:cNvPr id="498" name="Google Shape;498;p50"/>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sp>
        <p:nvSpPr>
          <p:cNvPr id="499" name="Google Shape;499;p50"/>
          <p:cNvSpPr txBox="1"/>
          <p:nvPr/>
        </p:nvSpPr>
        <p:spPr>
          <a:xfrm>
            <a:off x="13586470" y="8229262"/>
            <a:ext cx="8955262"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This means that the sample mean (1.05) is 3 standard deviations away from the mean</a:t>
            </a:r>
            <a:endParaRPr/>
          </a:p>
        </p:txBody>
      </p:sp>
      <p:pic>
        <p:nvPicPr>
          <p:cNvPr id="500" name="Google Shape;500;p50" descr="Line Line"/>
          <p:cNvPicPr preferRelativeResize="0"/>
          <p:nvPr/>
        </p:nvPicPr>
        <p:blipFill rotWithShape="1">
          <a:blip r:embed="rId5">
            <a:alphaModFix/>
          </a:blip>
          <a:srcRect/>
          <a:stretch/>
        </p:blipFill>
        <p:spPr>
          <a:xfrm rot="-5400000">
            <a:off x="3437760" y="12133283"/>
            <a:ext cx="867585" cy="143685"/>
          </a:xfrm>
          <a:prstGeom prst="rect">
            <a:avLst/>
          </a:prstGeom>
          <a:noFill/>
          <a:ln>
            <a:noFill/>
          </a:ln>
        </p:spPr>
      </p:pic>
      <p:sp>
        <p:nvSpPr>
          <p:cNvPr id="501" name="Google Shape;501;p50"/>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
        <p:nvSpPr>
          <p:cNvPr id="502" name="Google Shape;502;p50"/>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548"/>
        <p:cNvGrpSpPr/>
        <p:nvPr/>
      </p:nvGrpSpPr>
      <p:grpSpPr>
        <a:xfrm>
          <a:off x="0" y="0"/>
          <a:ext cx="0" cy="0"/>
          <a:chOff x="0" y="0"/>
          <a:chExt cx="0" cy="0"/>
        </a:xfrm>
      </p:grpSpPr>
      <p:sp>
        <p:nvSpPr>
          <p:cNvPr id="549" name="Google Shape;549;p52"/>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550" name="Google Shape;550;p52"/>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cxnSp>
        <p:nvCxnSpPr>
          <p:cNvPr id="551" name="Google Shape;551;p52"/>
          <p:cNvCxnSpPr/>
          <p:nvPr/>
        </p:nvCxnSpPr>
        <p:spPr>
          <a:xfrm>
            <a:off x="2498819" y="12538269"/>
            <a:ext cx="7973403" cy="1"/>
          </a:xfrm>
          <a:prstGeom prst="straightConnector1">
            <a:avLst/>
          </a:prstGeom>
          <a:noFill/>
          <a:ln w="25400" cap="flat" cmpd="sng">
            <a:solidFill>
              <a:srgbClr val="000000"/>
            </a:solidFill>
            <a:prstDash val="solid"/>
            <a:miter lim="400000"/>
            <a:headEnd type="none" w="sm" len="sm"/>
            <a:tailEnd type="none" w="sm" len="sm"/>
          </a:ln>
        </p:spPr>
      </p:cxnSp>
      <p:pic>
        <p:nvPicPr>
          <p:cNvPr id="552" name="Google Shape;552;p52" descr="Image"/>
          <p:cNvPicPr preferRelativeResize="0"/>
          <p:nvPr/>
        </p:nvPicPr>
        <p:blipFill rotWithShape="1">
          <a:blip r:embed="rId3">
            <a:alphaModFix/>
          </a:blip>
          <a:srcRect/>
          <a:stretch/>
        </p:blipFill>
        <p:spPr>
          <a:xfrm>
            <a:off x="2891287" y="8395964"/>
            <a:ext cx="7188468" cy="3951586"/>
          </a:xfrm>
          <a:prstGeom prst="rect">
            <a:avLst/>
          </a:prstGeom>
          <a:noFill/>
          <a:ln>
            <a:noFill/>
          </a:ln>
        </p:spPr>
      </p:pic>
      <p:cxnSp>
        <p:nvCxnSpPr>
          <p:cNvPr id="553" name="Google Shape;553;p52"/>
          <p:cNvCxnSpPr/>
          <p:nvPr/>
        </p:nvCxnSpPr>
        <p:spPr>
          <a:xfrm rot="10800000" flipH="1">
            <a:off x="6472820" y="8483256"/>
            <a:ext cx="1" cy="3951586"/>
          </a:xfrm>
          <a:prstGeom prst="straightConnector1">
            <a:avLst/>
          </a:prstGeom>
          <a:noFill/>
          <a:ln w="25400" cap="flat" cmpd="sng">
            <a:solidFill>
              <a:srgbClr val="929292"/>
            </a:solidFill>
            <a:prstDash val="dashDot"/>
            <a:miter lim="400000"/>
            <a:headEnd type="none" w="sm" len="sm"/>
            <a:tailEnd type="none" w="sm" len="sm"/>
          </a:ln>
        </p:spPr>
      </p:cxnSp>
      <p:sp>
        <p:nvSpPr>
          <p:cNvPr id="554" name="Google Shape;554;p52"/>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cxnSp>
        <p:nvCxnSpPr>
          <p:cNvPr id="555" name="Google Shape;555;p52"/>
          <p:cNvCxnSpPr/>
          <p:nvPr/>
        </p:nvCxnSpPr>
        <p:spPr>
          <a:xfrm rot="10800000" flipH="1">
            <a:off x="7339910" y="10018628"/>
            <a:ext cx="1" cy="2328922"/>
          </a:xfrm>
          <a:prstGeom prst="straightConnector1">
            <a:avLst/>
          </a:prstGeom>
          <a:noFill/>
          <a:ln w="25400" cap="flat" cmpd="sng">
            <a:solidFill>
              <a:srgbClr val="929292"/>
            </a:solidFill>
            <a:prstDash val="dashDot"/>
            <a:miter lim="400000"/>
            <a:headEnd type="none" w="sm" len="sm"/>
            <a:tailEnd type="none" w="sm" len="sm"/>
          </a:ln>
        </p:spPr>
      </p:cxnSp>
      <p:cxnSp>
        <p:nvCxnSpPr>
          <p:cNvPr id="556" name="Google Shape;556;p52"/>
          <p:cNvCxnSpPr/>
          <p:nvPr/>
        </p:nvCxnSpPr>
        <p:spPr>
          <a:xfrm rot="10800000" flipH="1">
            <a:off x="8206999" y="11414949"/>
            <a:ext cx="1" cy="1019893"/>
          </a:xfrm>
          <a:prstGeom prst="straightConnector1">
            <a:avLst/>
          </a:prstGeom>
          <a:noFill/>
          <a:ln w="25400" cap="flat" cmpd="sng">
            <a:solidFill>
              <a:srgbClr val="929292"/>
            </a:solidFill>
            <a:prstDash val="dashDot"/>
            <a:miter lim="400000"/>
            <a:headEnd type="none" w="sm" len="sm"/>
            <a:tailEnd type="none" w="sm" len="sm"/>
          </a:ln>
        </p:spPr>
      </p:cxnSp>
      <p:cxnSp>
        <p:nvCxnSpPr>
          <p:cNvPr id="557" name="Google Shape;557;p52"/>
          <p:cNvCxnSpPr/>
          <p:nvPr/>
        </p:nvCxnSpPr>
        <p:spPr>
          <a:xfrm rot="10800000" flipH="1">
            <a:off x="9074088" y="11975409"/>
            <a:ext cx="1" cy="459433"/>
          </a:xfrm>
          <a:prstGeom prst="straightConnector1">
            <a:avLst/>
          </a:prstGeom>
          <a:noFill/>
          <a:ln w="25400" cap="flat" cmpd="sng">
            <a:solidFill>
              <a:srgbClr val="929292"/>
            </a:solidFill>
            <a:prstDash val="dashDot"/>
            <a:miter lim="400000"/>
            <a:headEnd type="none" w="sm" len="sm"/>
            <a:tailEnd type="none" w="sm" len="sm"/>
          </a:ln>
        </p:spPr>
      </p:cxnSp>
      <p:cxnSp>
        <p:nvCxnSpPr>
          <p:cNvPr id="558" name="Google Shape;558;p52"/>
          <p:cNvCxnSpPr/>
          <p:nvPr/>
        </p:nvCxnSpPr>
        <p:spPr>
          <a:xfrm rot="10800000" flipH="1">
            <a:off x="3871552" y="12019056"/>
            <a:ext cx="1" cy="372140"/>
          </a:xfrm>
          <a:prstGeom prst="straightConnector1">
            <a:avLst/>
          </a:prstGeom>
          <a:noFill/>
          <a:ln w="25400" cap="flat" cmpd="sng">
            <a:solidFill>
              <a:srgbClr val="929292"/>
            </a:solidFill>
            <a:prstDash val="dashDot"/>
            <a:miter lim="400000"/>
            <a:headEnd type="none" w="sm" len="sm"/>
            <a:tailEnd type="none" w="sm" len="sm"/>
          </a:ln>
        </p:spPr>
      </p:cxnSp>
      <p:cxnSp>
        <p:nvCxnSpPr>
          <p:cNvPr id="559" name="Google Shape;559;p52"/>
          <p:cNvCxnSpPr/>
          <p:nvPr/>
        </p:nvCxnSpPr>
        <p:spPr>
          <a:xfrm rot="10800000" flipH="1">
            <a:off x="4738642" y="11371302"/>
            <a:ext cx="1" cy="1107187"/>
          </a:xfrm>
          <a:prstGeom prst="straightConnector1">
            <a:avLst/>
          </a:prstGeom>
          <a:noFill/>
          <a:ln w="25400" cap="flat" cmpd="sng">
            <a:solidFill>
              <a:srgbClr val="929292"/>
            </a:solidFill>
            <a:prstDash val="dashDot"/>
            <a:miter lim="400000"/>
            <a:headEnd type="none" w="sm" len="sm"/>
            <a:tailEnd type="none" w="sm" len="sm"/>
          </a:ln>
        </p:spPr>
      </p:cxnSp>
      <p:cxnSp>
        <p:nvCxnSpPr>
          <p:cNvPr id="560" name="Google Shape;560;p52"/>
          <p:cNvCxnSpPr/>
          <p:nvPr/>
        </p:nvCxnSpPr>
        <p:spPr>
          <a:xfrm rot="10800000" flipH="1">
            <a:off x="5605731" y="9887688"/>
            <a:ext cx="1" cy="2590801"/>
          </a:xfrm>
          <a:prstGeom prst="straightConnector1">
            <a:avLst/>
          </a:prstGeom>
          <a:noFill/>
          <a:ln w="25400" cap="flat" cmpd="sng">
            <a:solidFill>
              <a:srgbClr val="929292"/>
            </a:solidFill>
            <a:prstDash val="dashDot"/>
            <a:miter lim="400000"/>
            <a:headEnd type="none" w="sm" len="sm"/>
            <a:tailEnd type="none" w="sm" len="sm"/>
          </a:ln>
        </p:spPr>
      </p:cxnSp>
      <p:sp>
        <p:nvSpPr>
          <p:cNvPr id="561" name="Google Shape;561;p52"/>
          <p:cNvSpPr txBox="1"/>
          <p:nvPr/>
        </p:nvSpPr>
        <p:spPr>
          <a:xfrm>
            <a:off x="7192539" y="12525569"/>
            <a:ext cx="294742"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𝝈</a:t>
            </a:r>
            <a:endParaRPr/>
          </a:p>
        </p:txBody>
      </p:sp>
      <p:sp>
        <p:nvSpPr>
          <p:cNvPr id="562" name="Google Shape;562;p52"/>
          <p:cNvSpPr txBox="1"/>
          <p:nvPr/>
        </p:nvSpPr>
        <p:spPr>
          <a:xfrm>
            <a:off x="8059628"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563" name="Google Shape;563;p52"/>
          <p:cNvSpPr txBox="1"/>
          <p:nvPr/>
        </p:nvSpPr>
        <p:spPr>
          <a:xfrm>
            <a:off x="8926717"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564" name="Google Shape;564;p52"/>
          <p:cNvSpPr txBox="1"/>
          <p:nvPr/>
        </p:nvSpPr>
        <p:spPr>
          <a:xfrm>
            <a:off x="5328210"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-1𝝈</a:t>
            </a:r>
            <a:endParaRPr/>
          </a:p>
        </p:txBody>
      </p:sp>
      <p:sp>
        <p:nvSpPr>
          <p:cNvPr id="565" name="Google Shape;565;p52"/>
          <p:cNvSpPr txBox="1"/>
          <p:nvPr/>
        </p:nvSpPr>
        <p:spPr>
          <a:xfrm>
            <a:off x="4461121"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566" name="Google Shape;566;p52"/>
          <p:cNvSpPr txBox="1"/>
          <p:nvPr/>
        </p:nvSpPr>
        <p:spPr>
          <a:xfrm>
            <a:off x="3594184"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567" name="Google Shape;567;p52"/>
          <p:cNvSpPr txBox="1"/>
          <p:nvPr/>
        </p:nvSpPr>
        <p:spPr>
          <a:xfrm>
            <a:off x="13716000" y="5675013"/>
            <a:ext cx="4525823"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a:t>
            </a:r>
            <a:endParaRPr/>
          </a:p>
        </p:txBody>
      </p:sp>
      <p:pic>
        <p:nvPicPr>
          <p:cNvPr id="568" name="Google Shape;568;p52" descr="Image"/>
          <p:cNvPicPr preferRelativeResize="0"/>
          <p:nvPr/>
        </p:nvPicPr>
        <p:blipFill rotWithShape="1">
          <a:blip r:embed="rId4">
            <a:alphaModFix/>
          </a:blip>
          <a:srcRect/>
          <a:stretch/>
        </p:blipFill>
        <p:spPr>
          <a:xfrm>
            <a:off x="18338645" y="5042325"/>
            <a:ext cx="4572958" cy="2314511"/>
          </a:xfrm>
          <a:prstGeom prst="rect">
            <a:avLst/>
          </a:prstGeom>
          <a:noFill/>
          <a:ln>
            <a:noFill/>
          </a:ln>
        </p:spPr>
      </p:pic>
      <p:sp>
        <p:nvSpPr>
          <p:cNvPr id="569" name="Google Shape;569;p52"/>
          <p:cNvSpPr txBox="1"/>
          <p:nvPr/>
        </p:nvSpPr>
        <p:spPr>
          <a:xfrm>
            <a:off x="22383572" y="5700413"/>
            <a:ext cx="1079450"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 - 3</a:t>
            </a:r>
            <a:endParaRPr/>
          </a:p>
        </p:txBody>
      </p:sp>
      <p:cxnSp>
        <p:nvCxnSpPr>
          <p:cNvPr id="570" name="Google Shape;570;p52"/>
          <p:cNvCxnSpPr/>
          <p:nvPr/>
        </p:nvCxnSpPr>
        <p:spPr>
          <a:xfrm>
            <a:off x="5612904" y="10131382"/>
            <a:ext cx="1745233" cy="1"/>
          </a:xfrm>
          <a:prstGeom prst="straightConnector1">
            <a:avLst/>
          </a:prstGeom>
          <a:noFill/>
          <a:ln w="50800" cap="flat" cmpd="sng">
            <a:solidFill>
              <a:srgbClr val="FF2600"/>
            </a:solidFill>
            <a:prstDash val="solid"/>
            <a:miter lim="400000"/>
            <a:headEnd type="triangle" w="med" len="med"/>
            <a:tailEnd type="triangle" w="med" len="med"/>
          </a:ln>
        </p:spPr>
      </p:cxnSp>
      <p:cxnSp>
        <p:nvCxnSpPr>
          <p:cNvPr id="571" name="Google Shape;571;p52"/>
          <p:cNvCxnSpPr/>
          <p:nvPr/>
        </p:nvCxnSpPr>
        <p:spPr>
          <a:xfrm>
            <a:off x="4740288" y="11070381"/>
            <a:ext cx="3465065" cy="1"/>
          </a:xfrm>
          <a:prstGeom prst="straightConnector1">
            <a:avLst/>
          </a:prstGeom>
          <a:noFill/>
          <a:ln w="50800" cap="flat" cmpd="sng">
            <a:solidFill>
              <a:srgbClr val="FF2600"/>
            </a:solidFill>
            <a:prstDash val="solid"/>
            <a:miter lim="400000"/>
            <a:headEnd type="triangle" w="med" len="med"/>
            <a:tailEnd type="triangle" w="med" len="med"/>
          </a:ln>
        </p:spPr>
      </p:cxnSp>
      <p:cxnSp>
        <p:nvCxnSpPr>
          <p:cNvPr id="572" name="Google Shape;572;p52"/>
          <p:cNvCxnSpPr/>
          <p:nvPr/>
        </p:nvCxnSpPr>
        <p:spPr>
          <a:xfrm>
            <a:off x="3887546" y="12009380"/>
            <a:ext cx="5170549" cy="1"/>
          </a:xfrm>
          <a:prstGeom prst="straightConnector1">
            <a:avLst/>
          </a:prstGeom>
          <a:noFill/>
          <a:ln w="50800" cap="flat" cmpd="sng">
            <a:solidFill>
              <a:srgbClr val="FF2600"/>
            </a:solidFill>
            <a:prstDash val="solid"/>
            <a:miter lim="400000"/>
            <a:headEnd type="triangle" w="med" len="med"/>
            <a:tailEnd type="triangle" w="med" len="med"/>
          </a:ln>
        </p:spPr>
      </p:cxnSp>
      <p:sp>
        <p:nvSpPr>
          <p:cNvPr id="573" name="Google Shape;573;p52"/>
          <p:cNvSpPr txBox="1"/>
          <p:nvPr/>
        </p:nvSpPr>
        <p:spPr>
          <a:xfrm>
            <a:off x="6141808" y="9871032"/>
            <a:ext cx="79187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68 %</a:t>
            </a:r>
            <a:endParaRPr/>
          </a:p>
        </p:txBody>
      </p:sp>
      <p:sp>
        <p:nvSpPr>
          <p:cNvPr id="574" name="Google Shape;574;p52"/>
          <p:cNvSpPr txBox="1"/>
          <p:nvPr/>
        </p:nvSpPr>
        <p:spPr>
          <a:xfrm>
            <a:off x="6089585" y="10769069"/>
            <a:ext cx="79187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95 %</a:t>
            </a:r>
            <a:endParaRPr/>
          </a:p>
        </p:txBody>
      </p:sp>
      <p:sp>
        <p:nvSpPr>
          <p:cNvPr id="575" name="Google Shape;575;p52"/>
          <p:cNvSpPr txBox="1"/>
          <p:nvPr/>
        </p:nvSpPr>
        <p:spPr>
          <a:xfrm>
            <a:off x="6014706" y="11749030"/>
            <a:ext cx="1046075"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99.7 %</a:t>
            </a:r>
            <a:endParaRPr/>
          </a:p>
        </p:txBody>
      </p:sp>
      <p:sp>
        <p:nvSpPr>
          <p:cNvPr id="576" name="Google Shape;576;p52"/>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sp>
        <p:nvSpPr>
          <p:cNvPr id="578" name="Google Shape;578;p52"/>
          <p:cNvSpPr txBox="1"/>
          <p:nvPr/>
        </p:nvSpPr>
        <p:spPr>
          <a:xfrm>
            <a:off x="13586470" y="8229262"/>
            <a:ext cx="8955262"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This means that the sample mean (1.05) is 3 standard deviations away from the mean</a:t>
            </a:r>
            <a:endParaRPr/>
          </a:p>
        </p:txBody>
      </p:sp>
      <p:pic>
        <p:nvPicPr>
          <p:cNvPr id="579" name="Google Shape;579;p52" descr="Connection Line"/>
          <p:cNvPicPr preferRelativeResize="0"/>
          <p:nvPr/>
        </p:nvPicPr>
        <p:blipFill rotWithShape="1">
          <a:blip r:embed="rId5">
            <a:alphaModFix amt="70000"/>
          </a:blip>
          <a:srcRect/>
          <a:stretch/>
        </p:blipFill>
        <p:spPr>
          <a:xfrm>
            <a:off x="7116536" y="8004253"/>
            <a:ext cx="2781684" cy="4206334"/>
          </a:xfrm>
          <a:prstGeom prst="rect">
            <a:avLst/>
          </a:prstGeom>
          <a:noFill/>
          <a:ln>
            <a:noFill/>
          </a:ln>
        </p:spPr>
      </p:pic>
      <p:pic>
        <p:nvPicPr>
          <p:cNvPr id="580" name="Google Shape;580;p52" descr="Line Shape"/>
          <p:cNvPicPr preferRelativeResize="0"/>
          <p:nvPr/>
        </p:nvPicPr>
        <p:blipFill rotWithShape="1">
          <a:blip r:embed="rId6">
            <a:alphaModFix amt="70000"/>
          </a:blip>
          <a:srcRect/>
          <a:stretch/>
        </p:blipFill>
        <p:spPr>
          <a:xfrm>
            <a:off x="2827754" y="12264859"/>
            <a:ext cx="1067223" cy="318190"/>
          </a:xfrm>
          <a:prstGeom prst="rect">
            <a:avLst/>
          </a:prstGeom>
          <a:noFill/>
          <a:ln>
            <a:noFill/>
          </a:ln>
        </p:spPr>
      </p:pic>
      <p:pic>
        <p:nvPicPr>
          <p:cNvPr id="581" name="Google Shape;581;p52" descr="Line Shape"/>
          <p:cNvPicPr preferRelativeResize="0"/>
          <p:nvPr/>
        </p:nvPicPr>
        <p:blipFill rotWithShape="1">
          <a:blip r:embed="rId6">
            <a:alphaModFix amt="70000"/>
          </a:blip>
          <a:srcRect/>
          <a:stretch/>
        </p:blipFill>
        <p:spPr>
          <a:xfrm flipH="1">
            <a:off x="9061388" y="12264859"/>
            <a:ext cx="1067223" cy="318190"/>
          </a:xfrm>
          <a:prstGeom prst="rect">
            <a:avLst/>
          </a:prstGeom>
          <a:noFill/>
          <a:ln>
            <a:noFill/>
          </a:ln>
        </p:spPr>
      </p:pic>
      <p:pic>
        <p:nvPicPr>
          <p:cNvPr id="582" name="Google Shape;582;p52" descr="Line Line"/>
          <p:cNvPicPr preferRelativeResize="0"/>
          <p:nvPr/>
        </p:nvPicPr>
        <p:blipFill rotWithShape="1">
          <a:blip r:embed="rId7">
            <a:alphaModFix/>
          </a:blip>
          <a:srcRect/>
          <a:stretch/>
        </p:blipFill>
        <p:spPr>
          <a:xfrm rot="-5400000">
            <a:off x="3437760" y="12133283"/>
            <a:ext cx="867585" cy="143685"/>
          </a:xfrm>
          <a:prstGeom prst="rect">
            <a:avLst/>
          </a:prstGeom>
          <a:noFill/>
          <a:ln>
            <a:noFill/>
          </a:ln>
        </p:spPr>
      </p:pic>
      <p:sp>
        <p:nvSpPr>
          <p:cNvPr id="583" name="Google Shape;583;p52"/>
          <p:cNvSpPr txBox="1"/>
          <p:nvPr/>
        </p:nvSpPr>
        <p:spPr>
          <a:xfrm>
            <a:off x="5908636" y="7636164"/>
            <a:ext cx="1258215"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0.003</a:t>
            </a:r>
            <a:endParaRPr/>
          </a:p>
        </p:txBody>
      </p:sp>
      <p:pic>
        <p:nvPicPr>
          <p:cNvPr id="584" name="Google Shape;584;p52" descr="Connection Line"/>
          <p:cNvPicPr preferRelativeResize="0"/>
          <p:nvPr/>
        </p:nvPicPr>
        <p:blipFill rotWithShape="1">
          <a:blip r:embed="rId8">
            <a:alphaModFix amt="70000"/>
          </a:blip>
          <a:srcRect/>
          <a:stretch/>
        </p:blipFill>
        <p:spPr>
          <a:xfrm>
            <a:off x="3205328" y="8008168"/>
            <a:ext cx="2753623" cy="4188373"/>
          </a:xfrm>
          <a:prstGeom prst="rect">
            <a:avLst/>
          </a:prstGeom>
          <a:noFill/>
          <a:ln>
            <a:noFill/>
          </a:ln>
        </p:spPr>
      </p:pic>
      <p:sp>
        <p:nvSpPr>
          <p:cNvPr id="585" name="Google Shape;585;p52"/>
          <p:cNvSpPr txBox="1"/>
          <p:nvPr/>
        </p:nvSpPr>
        <p:spPr>
          <a:xfrm>
            <a:off x="13268034" y="10124616"/>
            <a:ext cx="9592134"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What is the probability of observing a test statistic as extreme as 1.05? </a:t>
            </a:r>
            <a:endParaRPr/>
          </a:p>
        </p:txBody>
      </p:sp>
      <p:sp>
        <p:nvSpPr>
          <p:cNvPr id="586" name="Google Shape;586;p52"/>
          <p:cNvSpPr txBox="1"/>
          <p:nvPr/>
        </p:nvSpPr>
        <p:spPr>
          <a:xfrm>
            <a:off x="5674676" y="7013295"/>
            <a:ext cx="1621689"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p-value</a:t>
            </a:r>
            <a:endParaRPr/>
          </a:p>
        </p:txBody>
      </p:sp>
      <p:sp>
        <p:nvSpPr>
          <p:cNvPr id="587" name="Google Shape;587;p52"/>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
        <p:nvSpPr>
          <p:cNvPr id="588" name="Google Shape;588;p52"/>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592"/>
        <p:cNvGrpSpPr/>
        <p:nvPr/>
      </p:nvGrpSpPr>
      <p:grpSpPr>
        <a:xfrm>
          <a:off x="0" y="0"/>
          <a:ext cx="0" cy="0"/>
          <a:chOff x="0" y="0"/>
          <a:chExt cx="0" cy="0"/>
        </a:xfrm>
      </p:grpSpPr>
      <p:sp>
        <p:nvSpPr>
          <p:cNvPr id="593" name="Google Shape;593;p53"/>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594" name="Google Shape;594;p53"/>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cxnSp>
        <p:nvCxnSpPr>
          <p:cNvPr id="595" name="Google Shape;595;p53"/>
          <p:cNvCxnSpPr/>
          <p:nvPr/>
        </p:nvCxnSpPr>
        <p:spPr>
          <a:xfrm>
            <a:off x="2498819" y="12538269"/>
            <a:ext cx="7973403" cy="1"/>
          </a:xfrm>
          <a:prstGeom prst="straightConnector1">
            <a:avLst/>
          </a:prstGeom>
          <a:noFill/>
          <a:ln w="25400" cap="flat" cmpd="sng">
            <a:solidFill>
              <a:srgbClr val="000000"/>
            </a:solidFill>
            <a:prstDash val="solid"/>
            <a:miter lim="400000"/>
            <a:headEnd type="none" w="sm" len="sm"/>
            <a:tailEnd type="none" w="sm" len="sm"/>
          </a:ln>
        </p:spPr>
      </p:cxnSp>
      <p:pic>
        <p:nvPicPr>
          <p:cNvPr id="596" name="Google Shape;596;p53" descr="Image"/>
          <p:cNvPicPr preferRelativeResize="0"/>
          <p:nvPr/>
        </p:nvPicPr>
        <p:blipFill rotWithShape="1">
          <a:blip r:embed="rId3">
            <a:alphaModFix/>
          </a:blip>
          <a:srcRect/>
          <a:stretch/>
        </p:blipFill>
        <p:spPr>
          <a:xfrm>
            <a:off x="2891287" y="8395964"/>
            <a:ext cx="7188468" cy="3951586"/>
          </a:xfrm>
          <a:prstGeom prst="rect">
            <a:avLst/>
          </a:prstGeom>
          <a:noFill/>
          <a:ln>
            <a:noFill/>
          </a:ln>
        </p:spPr>
      </p:pic>
      <p:cxnSp>
        <p:nvCxnSpPr>
          <p:cNvPr id="597" name="Google Shape;597;p53"/>
          <p:cNvCxnSpPr/>
          <p:nvPr/>
        </p:nvCxnSpPr>
        <p:spPr>
          <a:xfrm rot="10800000" flipH="1">
            <a:off x="6472820" y="8483256"/>
            <a:ext cx="1" cy="3951586"/>
          </a:xfrm>
          <a:prstGeom prst="straightConnector1">
            <a:avLst/>
          </a:prstGeom>
          <a:noFill/>
          <a:ln w="25400" cap="flat" cmpd="sng">
            <a:solidFill>
              <a:srgbClr val="929292"/>
            </a:solidFill>
            <a:prstDash val="dashDot"/>
            <a:miter lim="400000"/>
            <a:headEnd type="none" w="sm" len="sm"/>
            <a:tailEnd type="none" w="sm" len="sm"/>
          </a:ln>
        </p:spPr>
      </p:cxnSp>
      <p:sp>
        <p:nvSpPr>
          <p:cNvPr id="598" name="Google Shape;598;p53"/>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dirty="0">
                <a:solidFill>
                  <a:srgbClr val="5E5E5E"/>
                </a:solidFill>
                <a:latin typeface="Avenir"/>
                <a:ea typeface="Avenir"/>
                <a:cs typeface="Avenir"/>
                <a:sym typeface="Avenir"/>
              </a:rPr>
              <a:t>µ = 1.2 s</a:t>
            </a:r>
            <a:endParaRPr dirty="0"/>
          </a:p>
        </p:txBody>
      </p:sp>
      <p:cxnSp>
        <p:nvCxnSpPr>
          <p:cNvPr id="599" name="Google Shape;599;p53"/>
          <p:cNvCxnSpPr/>
          <p:nvPr/>
        </p:nvCxnSpPr>
        <p:spPr>
          <a:xfrm rot="10800000" flipH="1">
            <a:off x="7339910" y="10018628"/>
            <a:ext cx="1" cy="2328922"/>
          </a:xfrm>
          <a:prstGeom prst="straightConnector1">
            <a:avLst/>
          </a:prstGeom>
          <a:noFill/>
          <a:ln w="25400" cap="flat" cmpd="sng">
            <a:solidFill>
              <a:srgbClr val="929292"/>
            </a:solidFill>
            <a:prstDash val="dashDot"/>
            <a:miter lim="400000"/>
            <a:headEnd type="none" w="sm" len="sm"/>
            <a:tailEnd type="none" w="sm" len="sm"/>
          </a:ln>
        </p:spPr>
      </p:cxnSp>
      <p:cxnSp>
        <p:nvCxnSpPr>
          <p:cNvPr id="600" name="Google Shape;600;p53"/>
          <p:cNvCxnSpPr/>
          <p:nvPr/>
        </p:nvCxnSpPr>
        <p:spPr>
          <a:xfrm rot="10800000" flipH="1">
            <a:off x="8206999" y="11414949"/>
            <a:ext cx="1" cy="1019893"/>
          </a:xfrm>
          <a:prstGeom prst="straightConnector1">
            <a:avLst/>
          </a:prstGeom>
          <a:noFill/>
          <a:ln w="25400" cap="flat" cmpd="sng">
            <a:solidFill>
              <a:srgbClr val="929292"/>
            </a:solidFill>
            <a:prstDash val="dashDot"/>
            <a:miter lim="400000"/>
            <a:headEnd type="none" w="sm" len="sm"/>
            <a:tailEnd type="none" w="sm" len="sm"/>
          </a:ln>
        </p:spPr>
      </p:cxnSp>
      <p:cxnSp>
        <p:nvCxnSpPr>
          <p:cNvPr id="601" name="Google Shape;601;p53"/>
          <p:cNvCxnSpPr/>
          <p:nvPr/>
        </p:nvCxnSpPr>
        <p:spPr>
          <a:xfrm rot="10800000" flipH="1">
            <a:off x="9074088" y="11975409"/>
            <a:ext cx="1" cy="459433"/>
          </a:xfrm>
          <a:prstGeom prst="straightConnector1">
            <a:avLst/>
          </a:prstGeom>
          <a:noFill/>
          <a:ln w="25400" cap="flat" cmpd="sng">
            <a:solidFill>
              <a:srgbClr val="929292"/>
            </a:solidFill>
            <a:prstDash val="dashDot"/>
            <a:miter lim="400000"/>
            <a:headEnd type="none" w="sm" len="sm"/>
            <a:tailEnd type="none" w="sm" len="sm"/>
          </a:ln>
        </p:spPr>
      </p:cxnSp>
      <p:cxnSp>
        <p:nvCxnSpPr>
          <p:cNvPr id="602" name="Google Shape;602;p53"/>
          <p:cNvCxnSpPr/>
          <p:nvPr/>
        </p:nvCxnSpPr>
        <p:spPr>
          <a:xfrm rot="10800000" flipH="1">
            <a:off x="3871552" y="12019056"/>
            <a:ext cx="1" cy="372140"/>
          </a:xfrm>
          <a:prstGeom prst="straightConnector1">
            <a:avLst/>
          </a:prstGeom>
          <a:noFill/>
          <a:ln w="25400" cap="flat" cmpd="sng">
            <a:solidFill>
              <a:srgbClr val="929292"/>
            </a:solidFill>
            <a:prstDash val="dashDot"/>
            <a:miter lim="400000"/>
            <a:headEnd type="none" w="sm" len="sm"/>
            <a:tailEnd type="none" w="sm" len="sm"/>
          </a:ln>
        </p:spPr>
      </p:cxnSp>
      <p:cxnSp>
        <p:nvCxnSpPr>
          <p:cNvPr id="603" name="Google Shape;603;p53"/>
          <p:cNvCxnSpPr/>
          <p:nvPr/>
        </p:nvCxnSpPr>
        <p:spPr>
          <a:xfrm rot="10800000" flipH="1">
            <a:off x="4738642" y="11371302"/>
            <a:ext cx="1" cy="1107187"/>
          </a:xfrm>
          <a:prstGeom prst="straightConnector1">
            <a:avLst/>
          </a:prstGeom>
          <a:noFill/>
          <a:ln w="25400" cap="flat" cmpd="sng">
            <a:solidFill>
              <a:srgbClr val="929292"/>
            </a:solidFill>
            <a:prstDash val="dashDot"/>
            <a:miter lim="400000"/>
            <a:headEnd type="none" w="sm" len="sm"/>
            <a:tailEnd type="none" w="sm" len="sm"/>
          </a:ln>
        </p:spPr>
      </p:cxnSp>
      <p:cxnSp>
        <p:nvCxnSpPr>
          <p:cNvPr id="604" name="Google Shape;604;p53"/>
          <p:cNvCxnSpPr/>
          <p:nvPr/>
        </p:nvCxnSpPr>
        <p:spPr>
          <a:xfrm rot="10800000" flipH="1">
            <a:off x="5605731" y="9887688"/>
            <a:ext cx="1" cy="2590801"/>
          </a:xfrm>
          <a:prstGeom prst="straightConnector1">
            <a:avLst/>
          </a:prstGeom>
          <a:noFill/>
          <a:ln w="25400" cap="flat" cmpd="sng">
            <a:solidFill>
              <a:srgbClr val="929292"/>
            </a:solidFill>
            <a:prstDash val="dashDot"/>
            <a:miter lim="400000"/>
            <a:headEnd type="none" w="sm" len="sm"/>
            <a:tailEnd type="none" w="sm" len="sm"/>
          </a:ln>
        </p:spPr>
      </p:cxnSp>
      <p:sp>
        <p:nvSpPr>
          <p:cNvPr id="605" name="Google Shape;605;p53"/>
          <p:cNvSpPr txBox="1"/>
          <p:nvPr/>
        </p:nvSpPr>
        <p:spPr>
          <a:xfrm>
            <a:off x="7192539" y="12525569"/>
            <a:ext cx="294742"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𝝈</a:t>
            </a:r>
            <a:endParaRPr/>
          </a:p>
        </p:txBody>
      </p:sp>
      <p:sp>
        <p:nvSpPr>
          <p:cNvPr id="606" name="Google Shape;606;p53"/>
          <p:cNvSpPr txBox="1"/>
          <p:nvPr/>
        </p:nvSpPr>
        <p:spPr>
          <a:xfrm>
            <a:off x="8059628"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607" name="Google Shape;607;p53"/>
          <p:cNvSpPr txBox="1"/>
          <p:nvPr/>
        </p:nvSpPr>
        <p:spPr>
          <a:xfrm>
            <a:off x="8926717"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608" name="Google Shape;608;p53"/>
          <p:cNvSpPr txBox="1"/>
          <p:nvPr/>
        </p:nvSpPr>
        <p:spPr>
          <a:xfrm>
            <a:off x="5328210"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-1𝝈</a:t>
            </a:r>
            <a:endParaRPr/>
          </a:p>
        </p:txBody>
      </p:sp>
      <p:sp>
        <p:nvSpPr>
          <p:cNvPr id="609" name="Google Shape;609;p53"/>
          <p:cNvSpPr txBox="1"/>
          <p:nvPr/>
        </p:nvSpPr>
        <p:spPr>
          <a:xfrm>
            <a:off x="4461121"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610" name="Google Shape;610;p53"/>
          <p:cNvSpPr txBox="1"/>
          <p:nvPr/>
        </p:nvSpPr>
        <p:spPr>
          <a:xfrm>
            <a:off x="3594184"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611" name="Google Shape;611;p53"/>
          <p:cNvSpPr txBox="1"/>
          <p:nvPr/>
        </p:nvSpPr>
        <p:spPr>
          <a:xfrm>
            <a:off x="13716000" y="5675013"/>
            <a:ext cx="4525823"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a:t>
            </a:r>
            <a:endParaRPr/>
          </a:p>
        </p:txBody>
      </p:sp>
      <p:pic>
        <p:nvPicPr>
          <p:cNvPr id="612" name="Google Shape;612;p53" descr="Image"/>
          <p:cNvPicPr preferRelativeResize="0"/>
          <p:nvPr/>
        </p:nvPicPr>
        <p:blipFill rotWithShape="1">
          <a:blip r:embed="rId4">
            <a:alphaModFix/>
          </a:blip>
          <a:srcRect/>
          <a:stretch/>
        </p:blipFill>
        <p:spPr>
          <a:xfrm>
            <a:off x="18338645" y="5042325"/>
            <a:ext cx="4572958" cy="2314511"/>
          </a:xfrm>
          <a:prstGeom prst="rect">
            <a:avLst/>
          </a:prstGeom>
          <a:noFill/>
          <a:ln>
            <a:noFill/>
          </a:ln>
        </p:spPr>
      </p:pic>
      <p:sp>
        <p:nvSpPr>
          <p:cNvPr id="613" name="Google Shape;613;p53"/>
          <p:cNvSpPr txBox="1"/>
          <p:nvPr/>
        </p:nvSpPr>
        <p:spPr>
          <a:xfrm>
            <a:off x="22383572" y="5700413"/>
            <a:ext cx="1079450"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 - 3</a:t>
            </a:r>
            <a:endParaRPr/>
          </a:p>
        </p:txBody>
      </p:sp>
      <p:cxnSp>
        <p:nvCxnSpPr>
          <p:cNvPr id="614" name="Google Shape;614;p53"/>
          <p:cNvCxnSpPr/>
          <p:nvPr/>
        </p:nvCxnSpPr>
        <p:spPr>
          <a:xfrm>
            <a:off x="5612904" y="10131382"/>
            <a:ext cx="1745233" cy="1"/>
          </a:xfrm>
          <a:prstGeom prst="straightConnector1">
            <a:avLst/>
          </a:prstGeom>
          <a:noFill/>
          <a:ln w="50800" cap="flat" cmpd="sng">
            <a:solidFill>
              <a:srgbClr val="FF2600"/>
            </a:solidFill>
            <a:prstDash val="solid"/>
            <a:miter lim="400000"/>
            <a:headEnd type="triangle" w="med" len="med"/>
            <a:tailEnd type="triangle" w="med" len="med"/>
          </a:ln>
        </p:spPr>
      </p:cxnSp>
      <p:cxnSp>
        <p:nvCxnSpPr>
          <p:cNvPr id="615" name="Google Shape;615;p53"/>
          <p:cNvCxnSpPr/>
          <p:nvPr/>
        </p:nvCxnSpPr>
        <p:spPr>
          <a:xfrm>
            <a:off x="4740288" y="11070381"/>
            <a:ext cx="3465065" cy="1"/>
          </a:xfrm>
          <a:prstGeom prst="straightConnector1">
            <a:avLst/>
          </a:prstGeom>
          <a:noFill/>
          <a:ln w="50800" cap="flat" cmpd="sng">
            <a:solidFill>
              <a:srgbClr val="FF2600"/>
            </a:solidFill>
            <a:prstDash val="solid"/>
            <a:miter lim="400000"/>
            <a:headEnd type="triangle" w="med" len="med"/>
            <a:tailEnd type="triangle" w="med" len="med"/>
          </a:ln>
        </p:spPr>
      </p:cxnSp>
      <p:cxnSp>
        <p:nvCxnSpPr>
          <p:cNvPr id="616" name="Google Shape;616;p53"/>
          <p:cNvCxnSpPr/>
          <p:nvPr/>
        </p:nvCxnSpPr>
        <p:spPr>
          <a:xfrm>
            <a:off x="3887546" y="12009380"/>
            <a:ext cx="5170549" cy="1"/>
          </a:xfrm>
          <a:prstGeom prst="straightConnector1">
            <a:avLst/>
          </a:prstGeom>
          <a:noFill/>
          <a:ln w="50800" cap="flat" cmpd="sng">
            <a:solidFill>
              <a:srgbClr val="FF2600"/>
            </a:solidFill>
            <a:prstDash val="solid"/>
            <a:miter lim="400000"/>
            <a:headEnd type="triangle" w="med" len="med"/>
            <a:tailEnd type="triangle" w="med" len="med"/>
          </a:ln>
        </p:spPr>
      </p:cxnSp>
      <p:sp>
        <p:nvSpPr>
          <p:cNvPr id="617" name="Google Shape;617;p53"/>
          <p:cNvSpPr txBox="1"/>
          <p:nvPr/>
        </p:nvSpPr>
        <p:spPr>
          <a:xfrm>
            <a:off x="6141808" y="9871032"/>
            <a:ext cx="79187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68 %</a:t>
            </a:r>
            <a:endParaRPr/>
          </a:p>
        </p:txBody>
      </p:sp>
      <p:sp>
        <p:nvSpPr>
          <p:cNvPr id="618" name="Google Shape;618;p53"/>
          <p:cNvSpPr txBox="1"/>
          <p:nvPr/>
        </p:nvSpPr>
        <p:spPr>
          <a:xfrm>
            <a:off x="6089585" y="10769069"/>
            <a:ext cx="79187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95 %</a:t>
            </a:r>
            <a:endParaRPr/>
          </a:p>
        </p:txBody>
      </p:sp>
      <p:sp>
        <p:nvSpPr>
          <p:cNvPr id="619" name="Google Shape;619;p53"/>
          <p:cNvSpPr txBox="1"/>
          <p:nvPr/>
        </p:nvSpPr>
        <p:spPr>
          <a:xfrm>
            <a:off x="6014706" y="11749030"/>
            <a:ext cx="1046075"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99.7 %</a:t>
            </a:r>
            <a:endParaRPr/>
          </a:p>
        </p:txBody>
      </p:sp>
      <p:sp>
        <p:nvSpPr>
          <p:cNvPr id="620" name="Google Shape;620;p53"/>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sp>
        <p:nvSpPr>
          <p:cNvPr id="622" name="Google Shape;622;p53"/>
          <p:cNvSpPr txBox="1"/>
          <p:nvPr/>
        </p:nvSpPr>
        <p:spPr>
          <a:xfrm>
            <a:off x="13586470" y="8229262"/>
            <a:ext cx="8955262"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dirty="0">
                <a:solidFill>
                  <a:srgbClr val="5E5E5E"/>
                </a:solidFill>
                <a:latin typeface="Avenir"/>
                <a:ea typeface="Avenir"/>
                <a:cs typeface="Avenir"/>
                <a:sym typeface="Avenir"/>
              </a:rPr>
              <a:t>This means that the sample mean (1.05) is 3 standard deviations away from the mean</a:t>
            </a:r>
            <a:endParaRPr dirty="0"/>
          </a:p>
        </p:txBody>
      </p:sp>
      <p:pic>
        <p:nvPicPr>
          <p:cNvPr id="623" name="Google Shape;623;p53" descr="Connection Line"/>
          <p:cNvPicPr preferRelativeResize="0"/>
          <p:nvPr/>
        </p:nvPicPr>
        <p:blipFill rotWithShape="1">
          <a:blip r:embed="rId5">
            <a:alphaModFix amt="70000"/>
          </a:blip>
          <a:srcRect/>
          <a:stretch/>
        </p:blipFill>
        <p:spPr>
          <a:xfrm>
            <a:off x="7116536" y="8004253"/>
            <a:ext cx="2781684" cy="4206334"/>
          </a:xfrm>
          <a:prstGeom prst="rect">
            <a:avLst/>
          </a:prstGeom>
          <a:noFill/>
          <a:ln>
            <a:noFill/>
          </a:ln>
        </p:spPr>
      </p:pic>
      <p:pic>
        <p:nvPicPr>
          <p:cNvPr id="624" name="Google Shape;624;p53" descr="Line Shape"/>
          <p:cNvPicPr preferRelativeResize="0"/>
          <p:nvPr/>
        </p:nvPicPr>
        <p:blipFill rotWithShape="1">
          <a:blip r:embed="rId6">
            <a:alphaModFix amt="70000"/>
          </a:blip>
          <a:srcRect/>
          <a:stretch/>
        </p:blipFill>
        <p:spPr>
          <a:xfrm>
            <a:off x="2827754" y="12264859"/>
            <a:ext cx="1067223" cy="318190"/>
          </a:xfrm>
          <a:prstGeom prst="rect">
            <a:avLst/>
          </a:prstGeom>
          <a:noFill/>
          <a:ln>
            <a:noFill/>
          </a:ln>
        </p:spPr>
      </p:pic>
      <p:pic>
        <p:nvPicPr>
          <p:cNvPr id="625" name="Google Shape;625;p53" descr="Line Shape"/>
          <p:cNvPicPr preferRelativeResize="0"/>
          <p:nvPr/>
        </p:nvPicPr>
        <p:blipFill rotWithShape="1">
          <a:blip r:embed="rId6">
            <a:alphaModFix amt="70000"/>
          </a:blip>
          <a:srcRect/>
          <a:stretch/>
        </p:blipFill>
        <p:spPr>
          <a:xfrm flipH="1">
            <a:off x="9061388" y="12264859"/>
            <a:ext cx="1067223" cy="318190"/>
          </a:xfrm>
          <a:prstGeom prst="rect">
            <a:avLst/>
          </a:prstGeom>
          <a:noFill/>
          <a:ln>
            <a:noFill/>
          </a:ln>
        </p:spPr>
      </p:pic>
      <p:pic>
        <p:nvPicPr>
          <p:cNvPr id="626" name="Google Shape;626;p53" descr="Line Line"/>
          <p:cNvPicPr preferRelativeResize="0"/>
          <p:nvPr/>
        </p:nvPicPr>
        <p:blipFill rotWithShape="1">
          <a:blip r:embed="rId7">
            <a:alphaModFix/>
          </a:blip>
          <a:srcRect/>
          <a:stretch/>
        </p:blipFill>
        <p:spPr>
          <a:xfrm rot="-5400000">
            <a:off x="3437760" y="12133283"/>
            <a:ext cx="867585" cy="143685"/>
          </a:xfrm>
          <a:prstGeom prst="rect">
            <a:avLst/>
          </a:prstGeom>
          <a:noFill/>
          <a:ln>
            <a:noFill/>
          </a:ln>
        </p:spPr>
      </p:pic>
      <p:sp>
        <p:nvSpPr>
          <p:cNvPr id="627" name="Google Shape;627;p53"/>
          <p:cNvSpPr txBox="1"/>
          <p:nvPr/>
        </p:nvSpPr>
        <p:spPr>
          <a:xfrm>
            <a:off x="5908636" y="7636164"/>
            <a:ext cx="1258215"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0.003</a:t>
            </a:r>
            <a:endParaRPr/>
          </a:p>
        </p:txBody>
      </p:sp>
      <p:pic>
        <p:nvPicPr>
          <p:cNvPr id="628" name="Google Shape;628;p53" descr="Connection Line"/>
          <p:cNvPicPr preferRelativeResize="0"/>
          <p:nvPr/>
        </p:nvPicPr>
        <p:blipFill rotWithShape="1">
          <a:blip r:embed="rId8">
            <a:alphaModFix amt="70000"/>
          </a:blip>
          <a:srcRect/>
          <a:stretch/>
        </p:blipFill>
        <p:spPr>
          <a:xfrm>
            <a:off x="3205328" y="8008168"/>
            <a:ext cx="2753623" cy="4188373"/>
          </a:xfrm>
          <a:prstGeom prst="rect">
            <a:avLst/>
          </a:prstGeom>
          <a:noFill/>
          <a:ln>
            <a:noFill/>
          </a:ln>
        </p:spPr>
      </p:pic>
      <p:sp>
        <p:nvSpPr>
          <p:cNvPr id="629" name="Google Shape;629;p53"/>
          <p:cNvSpPr txBox="1"/>
          <p:nvPr/>
        </p:nvSpPr>
        <p:spPr>
          <a:xfrm>
            <a:off x="13268034" y="10124616"/>
            <a:ext cx="9592134"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What is the probability of observing a test statistic as extreme as 1.05? </a:t>
            </a:r>
            <a:endParaRPr/>
          </a:p>
        </p:txBody>
      </p:sp>
      <p:sp>
        <p:nvSpPr>
          <p:cNvPr id="630" name="Google Shape;630;p53"/>
          <p:cNvSpPr txBox="1"/>
          <p:nvPr/>
        </p:nvSpPr>
        <p:spPr>
          <a:xfrm>
            <a:off x="5674676" y="7013295"/>
            <a:ext cx="1621689"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p-value</a:t>
            </a:r>
            <a:endParaRPr/>
          </a:p>
        </p:txBody>
      </p:sp>
      <p:sp>
        <p:nvSpPr>
          <p:cNvPr id="631" name="Google Shape;631;p53"/>
          <p:cNvSpPr txBox="1"/>
          <p:nvPr/>
        </p:nvSpPr>
        <p:spPr>
          <a:xfrm>
            <a:off x="13734066" y="12022905"/>
            <a:ext cx="8955262" cy="65659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1" i="0" u="none" strike="noStrike" cap="none" dirty="0">
                <a:solidFill>
                  <a:srgbClr val="5E5E5E"/>
                </a:solidFill>
                <a:latin typeface="Avenir"/>
                <a:ea typeface="Avenir"/>
                <a:cs typeface="Avenir"/>
                <a:sym typeface="Avenir"/>
              </a:rPr>
              <a:t>We reject the null hypothesis! </a:t>
            </a:r>
            <a:endParaRPr b="1" dirty="0"/>
          </a:p>
        </p:txBody>
      </p:sp>
      <p:sp>
        <p:nvSpPr>
          <p:cNvPr id="632" name="Google Shape;632;p53"/>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
        <p:nvSpPr>
          <p:cNvPr id="633" name="Google Shape;633;p53"/>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637"/>
        <p:cNvGrpSpPr/>
        <p:nvPr/>
      </p:nvGrpSpPr>
      <p:grpSpPr>
        <a:xfrm>
          <a:off x="0" y="0"/>
          <a:ext cx="0" cy="0"/>
          <a:chOff x="0" y="0"/>
          <a:chExt cx="0" cy="0"/>
        </a:xfrm>
      </p:grpSpPr>
      <p:sp>
        <p:nvSpPr>
          <p:cNvPr id="638" name="Google Shape;638;p54"/>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639" name="Google Shape;639;p54"/>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cxnSp>
        <p:nvCxnSpPr>
          <p:cNvPr id="640" name="Google Shape;640;p54"/>
          <p:cNvCxnSpPr/>
          <p:nvPr/>
        </p:nvCxnSpPr>
        <p:spPr>
          <a:xfrm>
            <a:off x="2498819" y="12538269"/>
            <a:ext cx="7973403" cy="1"/>
          </a:xfrm>
          <a:prstGeom prst="straightConnector1">
            <a:avLst/>
          </a:prstGeom>
          <a:noFill/>
          <a:ln w="25400" cap="flat" cmpd="sng">
            <a:solidFill>
              <a:srgbClr val="000000">
                <a:alpha val="69803"/>
              </a:srgbClr>
            </a:solidFill>
            <a:prstDash val="solid"/>
            <a:miter lim="400000"/>
            <a:headEnd type="none" w="sm" len="sm"/>
            <a:tailEnd type="none" w="sm" len="sm"/>
          </a:ln>
        </p:spPr>
      </p:cxnSp>
      <p:pic>
        <p:nvPicPr>
          <p:cNvPr id="641" name="Google Shape;641;p54" descr="Image"/>
          <p:cNvPicPr preferRelativeResize="0"/>
          <p:nvPr/>
        </p:nvPicPr>
        <p:blipFill rotWithShape="1">
          <a:blip r:embed="rId3">
            <a:alphaModFix amt="70000"/>
          </a:blip>
          <a:srcRect/>
          <a:stretch/>
        </p:blipFill>
        <p:spPr>
          <a:xfrm>
            <a:off x="2891287" y="8395964"/>
            <a:ext cx="7188468" cy="3951586"/>
          </a:xfrm>
          <a:prstGeom prst="rect">
            <a:avLst/>
          </a:prstGeom>
          <a:noFill/>
          <a:ln>
            <a:noFill/>
          </a:ln>
        </p:spPr>
      </p:pic>
      <p:cxnSp>
        <p:nvCxnSpPr>
          <p:cNvPr id="642" name="Google Shape;642;p54"/>
          <p:cNvCxnSpPr/>
          <p:nvPr/>
        </p:nvCxnSpPr>
        <p:spPr>
          <a:xfrm rot="10800000" flipH="1">
            <a:off x="6472820" y="8483256"/>
            <a:ext cx="1" cy="3951586"/>
          </a:xfrm>
          <a:prstGeom prst="straightConnector1">
            <a:avLst/>
          </a:prstGeom>
          <a:noFill/>
          <a:ln w="25400" cap="flat" cmpd="sng">
            <a:solidFill>
              <a:srgbClr val="929292">
                <a:alpha val="69803"/>
              </a:srgbClr>
            </a:solidFill>
            <a:prstDash val="dashDot"/>
            <a:miter lim="400000"/>
            <a:headEnd type="none" w="sm" len="sm"/>
            <a:tailEnd type="none" w="sm" len="sm"/>
          </a:ln>
        </p:spPr>
      </p:cxnSp>
      <p:sp>
        <p:nvSpPr>
          <p:cNvPr id="643" name="Google Shape;643;p54"/>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cxnSp>
        <p:nvCxnSpPr>
          <p:cNvPr id="644" name="Google Shape;644;p54"/>
          <p:cNvCxnSpPr/>
          <p:nvPr/>
        </p:nvCxnSpPr>
        <p:spPr>
          <a:xfrm rot="10800000" flipH="1">
            <a:off x="7339910" y="10018628"/>
            <a:ext cx="1" cy="2328922"/>
          </a:xfrm>
          <a:prstGeom prst="straightConnector1">
            <a:avLst/>
          </a:prstGeom>
          <a:noFill/>
          <a:ln w="25400" cap="flat" cmpd="sng">
            <a:solidFill>
              <a:srgbClr val="929292">
                <a:alpha val="69803"/>
              </a:srgbClr>
            </a:solidFill>
            <a:prstDash val="dashDot"/>
            <a:miter lim="400000"/>
            <a:headEnd type="none" w="sm" len="sm"/>
            <a:tailEnd type="none" w="sm" len="sm"/>
          </a:ln>
        </p:spPr>
      </p:cxnSp>
      <p:cxnSp>
        <p:nvCxnSpPr>
          <p:cNvPr id="645" name="Google Shape;645;p54"/>
          <p:cNvCxnSpPr/>
          <p:nvPr/>
        </p:nvCxnSpPr>
        <p:spPr>
          <a:xfrm rot="10800000" flipH="1">
            <a:off x="8206999" y="11414949"/>
            <a:ext cx="1" cy="1019893"/>
          </a:xfrm>
          <a:prstGeom prst="straightConnector1">
            <a:avLst/>
          </a:prstGeom>
          <a:noFill/>
          <a:ln w="25400" cap="flat" cmpd="sng">
            <a:solidFill>
              <a:srgbClr val="929292">
                <a:alpha val="69803"/>
              </a:srgbClr>
            </a:solidFill>
            <a:prstDash val="dashDot"/>
            <a:miter lim="400000"/>
            <a:headEnd type="none" w="sm" len="sm"/>
            <a:tailEnd type="none" w="sm" len="sm"/>
          </a:ln>
        </p:spPr>
      </p:cxnSp>
      <p:cxnSp>
        <p:nvCxnSpPr>
          <p:cNvPr id="646" name="Google Shape;646;p54"/>
          <p:cNvCxnSpPr/>
          <p:nvPr/>
        </p:nvCxnSpPr>
        <p:spPr>
          <a:xfrm rot="10800000" flipH="1">
            <a:off x="9074088" y="11975409"/>
            <a:ext cx="1" cy="459433"/>
          </a:xfrm>
          <a:prstGeom prst="straightConnector1">
            <a:avLst/>
          </a:prstGeom>
          <a:noFill/>
          <a:ln w="25400" cap="flat" cmpd="sng">
            <a:solidFill>
              <a:srgbClr val="929292">
                <a:alpha val="69803"/>
              </a:srgbClr>
            </a:solidFill>
            <a:prstDash val="dashDot"/>
            <a:miter lim="400000"/>
            <a:headEnd type="none" w="sm" len="sm"/>
            <a:tailEnd type="none" w="sm" len="sm"/>
          </a:ln>
        </p:spPr>
      </p:cxnSp>
      <p:cxnSp>
        <p:nvCxnSpPr>
          <p:cNvPr id="647" name="Google Shape;647;p54"/>
          <p:cNvCxnSpPr/>
          <p:nvPr/>
        </p:nvCxnSpPr>
        <p:spPr>
          <a:xfrm rot="10800000" flipH="1">
            <a:off x="3871552" y="12019056"/>
            <a:ext cx="1" cy="372140"/>
          </a:xfrm>
          <a:prstGeom prst="straightConnector1">
            <a:avLst/>
          </a:prstGeom>
          <a:noFill/>
          <a:ln w="25400" cap="flat" cmpd="sng">
            <a:solidFill>
              <a:srgbClr val="929292">
                <a:alpha val="69803"/>
              </a:srgbClr>
            </a:solidFill>
            <a:prstDash val="dashDot"/>
            <a:miter lim="400000"/>
            <a:headEnd type="none" w="sm" len="sm"/>
            <a:tailEnd type="none" w="sm" len="sm"/>
          </a:ln>
        </p:spPr>
      </p:cxnSp>
      <p:cxnSp>
        <p:nvCxnSpPr>
          <p:cNvPr id="648" name="Google Shape;648;p54"/>
          <p:cNvCxnSpPr/>
          <p:nvPr/>
        </p:nvCxnSpPr>
        <p:spPr>
          <a:xfrm rot="10800000" flipH="1">
            <a:off x="4738642" y="11371302"/>
            <a:ext cx="1" cy="1107187"/>
          </a:xfrm>
          <a:prstGeom prst="straightConnector1">
            <a:avLst/>
          </a:prstGeom>
          <a:noFill/>
          <a:ln w="25400" cap="flat" cmpd="sng">
            <a:solidFill>
              <a:srgbClr val="929292">
                <a:alpha val="69803"/>
              </a:srgbClr>
            </a:solidFill>
            <a:prstDash val="dashDot"/>
            <a:miter lim="400000"/>
            <a:headEnd type="none" w="sm" len="sm"/>
            <a:tailEnd type="none" w="sm" len="sm"/>
          </a:ln>
        </p:spPr>
      </p:cxnSp>
      <p:cxnSp>
        <p:nvCxnSpPr>
          <p:cNvPr id="649" name="Google Shape;649;p54"/>
          <p:cNvCxnSpPr/>
          <p:nvPr/>
        </p:nvCxnSpPr>
        <p:spPr>
          <a:xfrm rot="10800000" flipH="1">
            <a:off x="5605731" y="9887688"/>
            <a:ext cx="1" cy="2590801"/>
          </a:xfrm>
          <a:prstGeom prst="straightConnector1">
            <a:avLst/>
          </a:prstGeom>
          <a:noFill/>
          <a:ln w="25400" cap="flat" cmpd="sng">
            <a:solidFill>
              <a:srgbClr val="929292">
                <a:alpha val="69803"/>
              </a:srgbClr>
            </a:solidFill>
            <a:prstDash val="dashDot"/>
            <a:miter lim="400000"/>
            <a:headEnd type="none" w="sm" len="sm"/>
            <a:tailEnd type="none" w="sm" len="sm"/>
          </a:ln>
        </p:spPr>
      </p:cxnSp>
      <p:sp>
        <p:nvSpPr>
          <p:cNvPr id="650" name="Google Shape;650;p54"/>
          <p:cNvSpPr txBox="1"/>
          <p:nvPr/>
        </p:nvSpPr>
        <p:spPr>
          <a:xfrm>
            <a:off x="7192539" y="12525569"/>
            <a:ext cx="294742"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𝝈</a:t>
            </a:r>
            <a:endParaRPr/>
          </a:p>
        </p:txBody>
      </p:sp>
      <p:sp>
        <p:nvSpPr>
          <p:cNvPr id="651" name="Google Shape;651;p54"/>
          <p:cNvSpPr txBox="1"/>
          <p:nvPr/>
        </p:nvSpPr>
        <p:spPr>
          <a:xfrm>
            <a:off x="8059628"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652" name="Google Shape;652;p54"/>
          <p:cNvSpPr txBox="1"/>
          <p:nvPr/>
        </p:nvSpPr>
        <p:spPr>
          <a:xfrm>
            <a:off x="8926717"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653" name="Google Shape;653;p54"/>
          <p:cNvSpPr txBox="1"/>
          <p:nvPr/>
        </p:nvSpPr>
        <p:spPr>
          <a:xfrm>
            <a:off x="5328210"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-1𝝈</a:t>
            </a:r>
            <a:endParaRPr/>
          </a:p>
        </p:txBody>
      </p:sp>
      <p:sp>
        <p:nvSpPr>
          <p:cNvPr id="654" name="Google Shape;654;p54"/>
          <p:cNvSpPr txBox="1"/>
          <p:nvPr/>
        </p:nvSpPr>
        <p:spPr>
          <a:xfrm>
            <a:off x="4461121"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655" name="Google Shape;655;p54"/>
          <p:cNvSpPr txBox="1"/>
          <p:nvPr/>
        </p:nvSpPr>
        <p:spPr>
          <a:xfrm>
            <a:off x="3594184"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656" name="Google Shape;656;p54"/>
          <p:cNvSpPr txBox="1"/>
          <p:nvPr/>
        </p:nvSpPr>
        <p:spPr>
          <a:xfrm>
            <a:off x="13716000" y="5675013"/>
            <a:ext cx="4525823"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a:t>
            </a:r>
            <a:endParaRPr/>
          </a:p>
        </p:txBody>
      </p:sp>
      <p:pic>
        <p:nvPicPr>
          <p:cNvPr id="657" name="Google Shape;657;p54" descr="Image"/>
          <p:cNvPicPr preferRelativeResize="0"/>
          <p:nvPr/>
        </p:nvPicPr>
        <p:blipFill rotWithShape="1">
          <a:blip r:embed="rId4">
            <a:alphaModFix/>
          </a:blip>
          <a:srcRect/>
          <a:stretch/>
        </p:blipFill>
        <p:spPr>
          <a:xfrm>
            <a:off x="18338645" y="5042325"/>
            <a:ext cx="4572958" cy="2314511"/>
          </a:xfrm>
          <a:prstGeom prst="rect">
            <a:avLst/>
          </a:prstGeom>
          <a:noFill/>
          <a:ln>
            <a:noFill/>
          </a:ln>
        </p:spPr>
      </p:pic>
      <p:sp>
        <p:nvSpPr>
          <p:cNvPr id="658" name="Google Shape;658;p54"/>
          <p:cNvSpPr txBox="1"/>
          <p:nvPr/>
        </p:nvSpPr>
        <p:spPr>
          <a:xfrm>
            <a:off x="22383572" y="5700413"/>
            <a:ext cx="1079450"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 - 3</a:t>
            </a:r>
            <a:endParaRPr/>
          </a:p>
        </p:txBody>
      </p:sp>
      <p:cxnSp>
        <p:nvCxnSpPr>
          <p:cNvPr id="659" name="Google Shape;659;p54"/>
          <p:cNvCxnSpPr/>
          <p:nvPr/>
        </p:nvCxnSpPr>
        <p:spPr>
          <a:xfrm>
            <a:off x="5612904" y="10131382"/>
            <a:ext cx="1745233" cy="1"/>
          </a:xfrm>
          <a:prstGeom prst="straightConnector1">
            <a:avLst/>
          </a:prstGeom>
          <a:noFill/>
          <a:ln w="50800" cap="flat" cmpd="sng">
            <a:solidFill>
              <a:srgbClr val="FF2600">
                <a:alpha val="69803"/>
              </a:srgbClr>
            </a:solidFill>
            <a:prstDash val="solid"/>
            <a:miter lim="400000"/>
            <a:headEnd type="triangle" w="med" len="med"/>
            <a:tailEnd type="triangle" w="med" len="med"/>
          </a:ln>
        </p:spPr>
      </p:cxnSp>
      <p:cxnSp>
        <p:nvCxnSpPr>
          <p:cNvPr id="660" name="Google Shape;660;p54"/>
          <p:cNvCxnSpPr/>
          <p:nvPr/>
        </p:nvCxnSpPr>
        <p:spPr>
          <a:xfrm>
            <a:off x="4740288" y="11070381"/>
            <a:ext cx="3465065" cy="1"/>
          </a:xfrm>
          <a:prstGeom prst="straightConnector1">
            <a:avLst/>
          </a:prstGeom>
          <a:noFill/>
          <a:ln w="50800" cap="flat" cmpd="sng">
            <a:solidFill>
              <a:srgbClr val="FF2600">
                <a:alpha val="69803"/>
              </a:srgbClr>
            </a:solidFill>
            <a:prstDash val="solid"/>
            <a:miter lim="400000"/>
            <a:headEnd type="triangle" w="med" len="med"/>
            <a:tailEnd type="triangle" w="med" len="med"/>
          </a:ln>
        </p:spPr>
      </p:cxnSp>
      <p:cxnSp>
        <p:nvCxnSpPr>
          <p:cNvPr id="661" name="Google Shape;661;p54"/>
          <p:cNvCxnSpPr/>
          <p:nvPr/>
        </p:nvCxnSpPr>
        <p:spPr>
          <a:xfrm>
            <a:off x="3887546" y="12009380"/>
            <a:ext cx="5170549" cy="1"/>
          </a:xfrm>
          <a:prstGeom prst="straightConnector1">
            <a:avLst/>
          </a:prstGeom>
          <a:noFill/>
          <a:ln w="50800" cap="flat" cmpd="sng">
            <a:solidFill>
              <a:srgbClr val="FF2600">
                <a:alpha val="69803"/>
              </a:srgbClr>
            </a:solidFill>
            <a:prstDash val="solid"/>
            <a:miter lim="400000"/>
            <a:headEnd type="triangle" w="med" len="med"/>
            <a:tailEnd type="triangle" w="med" len="med"/>
          </a:ln>
        </p:spPr>
      </p:cxnSp>
      <p:sp>
        <p:nvSpPr>
          <p:cNvPr id="662" name="Google Shape;662;p54"/>
          <p:cNvSpPr txBox="1"/>
          <p:nvPr/>
        </p:nvSpPr>
        <p:spPr>
          <a:xfrm>
            <a:off x="6141808" y="9871032"/>
            <a:ext cx="79187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68 %</a:t>
            </a:r>
            <a:endParaRPr/>
          </a:p>
        </p:txBody>
      </p:sp>
      <p:sp>
        <p:nvSpPr>
          <p:cNvPr id="663" name="Google Shape;663;p54"/>
          <p:cNvSpPr txBox="1"/>
          <p:nvPr/>
        </p:nvSpPr>
        <p:spPr>
          <a:xfrm>
            <a:off x="6089585" y="10769069"/>
            <a:ext cx="79187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95 %</a:t>
            </a:r>
            <a:endParaRPr/>
          </a:p>
        </p:txBody>
      </p:sp>
      <p:sp>
        <p:nvSpPr>
          <p:cNvPr id="664" name="Google Shape;664;p54"/>
          <p:cNvSpPr txBox="1"/>
          <p:nvPr/>
        </p:nvSpPr>
        <p:spPr>
          <a:xfrm>
            <a:off x="6014706" y="11749030"/>
            <a:ext cx="1046075"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99.7 %</a:t>
            </a:r>
            <a:endParaRPr/>
          </a:p>
        </p:txBody>
      </p:sp>
      <p:sp>
        <p:nvSpPr>
          <p:cNvPr id="665" name="Google Shape;665;p54"/>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sp>
        <p:nvSpPr>
          <p:cNvPr id="667" name="Google Shape;667;p54"/>
          <p:cNvSpPr txBox="1"/>
          <p:nvPr/>
        </p:nvSpPr>
        <p:spPr>
          <a:xfrm>
            <a:off x="13586470" y="8229262"/>
            <a:ext cx="8955262"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This means that the sample mean (1.05) is 3 standard deviations away from the mean</a:t>
            </a:r>
            <a:endParaRPr/>
          </a:p>
        </p:txBody>
      </p:sp>
      <p:pic>
        <p:nvPicPr>
          <p:cNvPr id="668" name="Google Shape;668;p54" descr="Connection Line"/>
          <p:cNvPicPr preferRelativeResize="0"/>
          <p:nvPr/>
        </p:nvPicPr>
        <p:blipFill rotWithShape="1">
          <a:blip r:embed="rId5">
            <a:alphaModFix amt="70000"/>
          </a:blip>
          <a:srcRect/>
          <a:stretch/>
        </p:blipFill>
        <p:spPr>
          <a:xfrm>
            <a:off x="7116536" y="8004253"/>
            <a:ext cx="2781684" cy="4206334"/>
          </a:xfrm>
          <a:prstGeom prst="rect">
            <a:avLst/>
          </a:prstGeom>
          <a:noFill/>
          <a:ln>
            <a:noFill/>
          </a:ln>
        </p:spPr>
      </p:pic>
      <p:pic>
        <p:nvPicPr>
          <p:cNvPr id="669" name="Google Shape;669;p54" descr="Line Shape"/>
          <p:cNvPicPr preferRelativeResize="0"/>
          <p:nvPr/>
        </p:nvPicPr>
        <p:blipFill rotWithShape="1">
          <a:blip r:embed="rId6">
            <a:alphaModFix amt="70000"/>
          </a:blip>
          <a:srcRect/>
          <a:stretch/>
        </p:blipFill>
        <p:spPr>
          <a:xfrm>
            <a:off x="2827754" y="12264859"/>
            <a:ext cx="1067223" cy="318190"/>
          </a:xfrm>
          <a:prstGeom prst="rect">
            <a:avLst/>
          </a:prstGeom>
          <a:noFill/>
          <a:ln>
            <a:noFill/>
          </a:ln>
        </p:spPr>
      </p:pic>
      <p:pic>
        <p:nvPicPr>
          <p:cNvPr id="670" name="Google Shape;670;p54" descr="Line Shape"/>
          <p:cNvPicPr preferRelativeResize="0"/>
          <p:nvPr/>
        </p:nvPicPr>
        <p:blipFill rotWithShape="1">
          <a:blip r:embed="rId6">
            <a:alphaModFix amt="70000"/>
          </a:blip>
          <a:srcRect/>
          <a:stretch/>
        </p:blipFill>
        <p:spPr>
          <a:xfrm flipH="1">
            <a:off x="9061388" y="12264859"/>
            <a:ext cx="1067223" cy="318190"/>
          </a:xfrm>
          <a:prstGeom prst="rect">
            <a:avLst/>
          </a:prstGeom>
          <a:noFill/>
          <a:ln>
            <a:noFill/>
          </a:ln>
        </p:spPr>
      </p:pic>
      <p:pic>
        <p:nvPicPr>
          <p:cNvPr id="671" name="Google Shape;671;p54" descr="Line Line"/>
          <p:cNvPicPr preferRelativeResize="0"/>
          <p:nvPr/>
        </p:nvPicPr>
        <p:blipFill rotWithShape="1">
          <a:blip r:embed="rId7">
            <a:alphaModFix/>
          </a:blip>
          <a:srcRect/>
          <a:stretch/>
        </p:blipFill>
        <p:spPr>
          <a:xfrm rot="-5400000">
            <a:off x="3437760" y="12133283"/>
            <a:ext cx="867585" cy="143685"/>
          </a:xfrm>
          <a:prstGeom prst="rect">
            <a:avLst/>
          </a:prstGeom>
          <a:noFill/>
          <a:ln>
            <a:noFill/>
          </a:ln>
        </p:spPr>
      </p:pic>
      <p:sp>
        <p:nvSpPr>
          <p:cNvPr id="672" name="Google Shape;672;p54"/>
          <p:cNvSpPr txBox="1"/>
          <p:nvPr/>
        </p:nvSpPr>
        <p:spPr>
          <a:xfrm>
            <a:off x="5908636" y="7636164"/>
            <a:ext cx="1258215"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0.003</a:t>
            </a:r>
            <a:endParaRPr/>
          </a:p>
        </p:txBody>
      </p:sp>
      <p:pic>
        <p:nvPicPr>
          <p:cNvPr id="673" name="Google Shape;673;p54" descr="Connection Line"/>
          <p:cNvPicPr preferRelativeResize="0"/>
          <p:nvPr/>
        </p:nvPicPr>
        <p:blipFill rotWithShape="1">
          <a:blip r:embed="rId8">
            <a:alphaModFix amt="70000"/>
          </a:blip>
          <a:srcRect/>
          <a:stretch/>
        </p:blipFill>
        <p:spPr>
          <a:xfrm>
            <a:off x="3205328" y="8008168"/>
            <a:ext cx="2753623" cy="4188373"/>
          </a:xfrm>
          <a:prstGeom prst="rect">
            <a:avLst/>
          </a:prstGeom>
          <a:noFill/>
          <a:ln>
            <a:noFill/>
          </a:ln>
        </p:spPr>
      </p:pic>
      <p:sp>
        <p:nvSpPr>
          <p:cNvPr id="674" name="Google Shape;674;p54"/>
          <p:cNvSpPr txBox="1"/>
          <p:nvPr/>
        </p:nvSpPr>
        <p:spPr>
          <a:xfrm>
            <a:off x="13268034" y="10124616"/>
            <a:ext cx="9592134"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What is the probability of observing a test statistic as extreme as 1.05? </a:t>
            </a:r>
            <a:endParaRPr/>
          </a:p>
        </p:txBody>
      </p:sp>
      <p:sp>
        <p:nvSpPr>
          <p:cNvPr id="675" name="Google Shape;675;p54"/>
          <p:cNvSpPr txBox="1"/>
          <p:nvPr/>
        </p:nvSpPr>
        <p:spPr>
          <a:xfrm>
            <a:off x="5674676" y="7013295"/>
            <a:ext cx="1621689"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p-value</a:t>
            </a:r>
            <a:endParaRPr/>
          </a:p>
        </p:txBody>
      </p:sp>
      <p:sp>
        <p:nvSpPr>
          <p:cNvPr id="676" name="Google Shape;676;p54"/>
          <p:cNvSpPr txBox="1"/>
          <p:nvPr/>
        </p:nvSpPr>
        <p:spPr>
          <a:xfrm>
            <a:off x="13734066" y="12723945"/>
            <a:ext cx="8955262" cy="65659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1" i="0" u="none" strike="noStrike" cap="none" dirty="0">
                <a:solidFill>
                  <a:srgbClr val="5E5E5E"/>
                </a:solidFill>
                <a:latin typeface="Avenir"/>
                <a:ea typeface="Avenir"/>
                <a:cs typeface="Avenir"/>
                <a:sym typeface="Avenir"/>
              </a:rPr>
              <a:t>We reject the null hypothesis! </a:t>
            </a:r>
            <a:endParaRPr b="1" dirty="0"/>
          </a:p>
        </p:txBody>
      </p:sp>
      <p:sp>
        <p:nvSpPr>
          <p:cNvPr id="677" name="Google Shape;677;p54"/>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pic>
        <p:nvPicPr>
          <p:cNvPr id="678" name="Google Shape;678;p54" descr="Oval Oval"/>
          <p:cNvPicPr preferRelativeResize="0"/>
          <p:nvPr/>
        </p:nvPicPr>
        <p:blipFill rotWithShape="1">
          <a:blip r:embed="rId9">
            <a:alphaModFix/>
          </a:blip>
          <a:srcRect/>
          <a:stretch/>
        </p:blipFill>
        <p:spPr>
          <a:xfrm>
            <a:off x="13078632" y="3139155"/>
            <a:ext cx="3819816" cy="2230690"/>
          </a:xfrm>
          <a:prstGeom prst="rect">
            <a:avLst/>
          </a:prstGeom>
          <a:noFill/>
          <a:ln>
            <a:noFill/>
          </a:ln>
        </p:spPr>
      </p:pic>
      <p:sp>
        <p:nvSpPr>
          <p:cNvPr id="679" name="Google Shape;679;p54"/>
          <p:cNvSpPr txBox="1"/>
          <p:nvPr/>
        </p:nvSpPr>
        <p:spPr>
          <a:xfrm>
            <a:off x="16380600" y="2111916"/>
            <a:ext cx="5538871" cy="19685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2600"/>
              </a:buClr>
              <a:buSzPts val="3600"/>
              <a:buFont typeface="Avenir"/>
              <a:buNone/>
            </a:pPr>
            <a:r>
              <a:rPr lang="en-US" sz="3600" b="0" i="0" u="none" strike="noStrike" cap="none">
                <a:solidFill>
                  <a:srgbClr val="FF2600"/>
                </a:solidFill>
                <a:latin typeface="Avenir"/>
                <a:ea typeface="Avenir"/>
                <a:cs typeface="Avenir"/>
                <a:sym typeface="Avenir"/>
              </a:rPr>
              <a:t>Constructed the null and alternative hypothesis about the population</a:t>
            </a:r>
            <a:endParaRPr/>
          </a:p>
        </p:txBody>
      </p:sp>
      <p:sp>
        <p:nvSpPr>
          <p:cNvPr id="680" name="Google Shape;680;p54"/>
          <p:cNvSpPr txBox="1"/>
          <p:nvPr/>
        </p:nvSpPr>
        <p:spPr>
          <a:xfrm>
            <a:off x="13209475" y="6740566"/>
            <a:ext cx="5538871"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2600"/>
              </a:buClr>
              <a:buSzPts val="3600"/>
              <a:buFont typeface="Avenir"/>
              <a:buNone/>
            </a:pPr>
            <a:r>
              <a:rPr lang="en-US" sz="3600" b="0" i="0" u="none" strike="noStrike" cap="none">
                <a:solidFill>
                  <a:srgbClr val="FF2600"/>
                </a:solidFill>
                <a:latin typeface="Avenir"/>
                <a:ea typeface="Avenir"/>
                <a:cs typeface="Avenir"/>
                <a:sym typeface="Avenir"/>
              </a:rPr>
              <a:t>Calculated test statistic</a:t>
            </a:r>
            <a:endParaRPr/>
          </a:p>
        </p:txBody>
      </p:sp>
      <p:pic>
        <p:nvPicPr>
          <p:cNvPr id="681" name="Google Shape;681;p54" descr="Oval Oval"/>
          <p:cNvPicPr preferRelativeResize="0"/>
          <p:nvPr/>
        </p:nvPicPr>
        <p:blipFill rotWithShape="1">
          <a:blip r:embed="rId10">
            <a:alphaModFix/>
          </a:blip>
          <a:srcRect/>
          <a:stretch/>
        </p:blipFill>
        <p:spPr>
          <a:xfrm>
            <a:off x="18338645" y="4608898"/>
            <a:ext cx="5538871" cy="2856131"/>
          </a:xfrm>
          <a:prstGeom prst="rect">
            <a:avLst/>
          </a:prstGeom>
          <a:noFill/>
          <a:ln>
            <a:noFill/>
          </a:ln>
        </p:spPr>
      </p:pic>
      <p:sp>
        <p:nvSpPr>
          <p:cNvPr id="682" name="Google Shape;682;p54"/>
          <p:cNvSpPr txBox="1"/>
          <p:nvPr/>
        </p:nvSpPr>
        <p:spPr>
          <a:xfrm>
            <a:off x="6560854" y="6601855"/>
            <a:ext cx="5538871"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2600"/>
              </a:buClr>
              <a:buSzPts val="3600"/>
              <a:buFont typeface="Avenir"/>
              <a:buNone/>
            </a:pPr>
            <a:r>
              <a:rPr lang="en-US" sz="3600" b="0" i="0" u="none" strike="noStrike" cap="none">
                <a:solidFill>
                  <a:srgbClr val="FF2600"/>
                </a:solidFill>
                <a:latin typeface="Avenir"/>
                <a:ea typeface="Avenir"/>
                <a:cs typeface="Avenir"/>
                <a:sym typeface="Avenir"/>
              </a:rPr>
              <a:t>Obtained p-value</a:t>
            </a:r>
            <a:endParaRPr/>
          </a:p>
        </p:txBody>
      </p:sp>
      <p:pic>
        <p:nvPicPr>
          <p:cNvPr id="683" name="Google Shape;683;p54" descr="Oval Oval"/>
          <p:cNvPicPr preferRelativeResize="0"/>
          <p:nvPr/>
        </p:nvPicPr>
        <p:blipFill rotWithShape="1">
          <a:blip r:embed="rId11">
            <a:alphaModFix/>
          </a:blip>
          <a:srcRect/>
          <a:stretch/>
        </p:blipFill>
        <p:spPr>
          <a:xfrm>
            <a:off x="5146901" y="6946096"/>
            <a:ext cx="2781684" cy="1449869"/>
          </a:xfrm>
          <a:prstGeom prst="rect">
            <a:avLst/>
          </a:prstGeom>
          <a:noFill/>
          <a:ln>
            <a:noFill/>
          </a:ln>
        </p:spPr>
      </p:pic>
      <p:sp>
        <p:nvSpPr>
          <p:cNvPr id="684" name="Google Shape;684;p54"/>
          <p:cNvSpPr txBox="1"/>
          <p:nvPr/>
        </p:nvSpPr>
        <p:spPr>
          <a:xfrm>
            <a:off x="10133300" y="12062004"/>
            <a:ext cx="5538871"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2600"/>
              </a:buClr>
              <a:buSzPts val="3600"/>
              <a:buFont typeface="Avenir"/>
              <a:buNone/>
            </a:pPr>
            <a:r>
              <a:rPr lang="en-US" sz="3600" b="0" i="0" u="none" strike="noStrike" cap="none">
                <a:solidFill>
                  <a:srgbClr val="FF2600"/>
                </a:solidFill>
                <a:latin typeface="Avenir"/>
                <a:ea typeface="Avenir"/>
                <a:cs typeface="Avenir"/>
                <a:sym typeface="Avenir"/>
              </a:rPr>
              <a:t>Reached a conclusion</a:t>
            </a:r>
            <a:endParaRPr/>
          </a:p>
        </p:txBody>
      </p:sp>
      <p:pic>
        <p:nvPicPr>
          <p:cNvPr id="685" name="Google Shape;685;p54" descr="Oval Oval"/>
          <p:cNvPicPr preferRelativeResize="0"/>
          <p:nvPr/>
        </p:nvPicPr>
        <p:blipFill rotWithShape="1">
          <a:blip r:embed="rId12">
            <a:alphaModFix/>
          </a:blip>
          <a:srcRect/>
          <a:stretch/>
        </p:blipFill>
        <p:spPr>
          <a:xfrm>
            <a:off x="14363278" y="12264407"/>
            <a:ext cx="7816580" cy="1449869"/>
          </a:xfrm>
          <a:prstGeom prst="rect">
            <a:avLst/>
          </a:prstGeom>
          <a:noFill/>
          <a:ln>
            <a:noFill/>
          </a:ln>
        </p:spPr>
      </p:pic>
      <p:sp>
        <p:nvSpPr>
          <p:cNvPr id="686" name="Google Shape;686;p54"/>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690"/>
        <p:cNvGrpSpPr/>
        <p:nvPr/>
      </p:nvGrpSpPr>
      <p:grpSpPr>
        <a:xfrm>
          <a:off x="0" y="0"/>
          <a:ext cx="0" cy="0"/>
          <a:chOff x="0" y="0"/>
          <a:chExt cx="0" cy="0"/>
        </a:xfrm>
      </p:grpSpPr>
      <p:sp>
        <p:nvSpPr>
          <p:cNvPr id="691" name="Google Shape;691;p55"/>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Key Concepts - Hypothesis Testing</a:t>
            </a:r>
            <a:endParaRPr/>
          </a:p>
        </p:txBody>
      </p:sp>
      <p:sp>
        <p:nvSpPr>
          <p:cNvPr id="692" name="Google Shape;692;p55"/>
          <p:cNvSpPr txBox="1">
            <a:spLocks noGrp="1"/>
          </p:cNvSpPr>
          <p:nvPr>
            <p:ph type="body" idx="1"/>
          </p:nvPr>
        </p:nvSpPr>
        <p:spPr>
          <a:xfrm>
            <a:off x="1206500" y="2738722"/>
            <a:ext cx="21971000" cy="934780"/>
          </a:xfrm>
          <a:prstGeom prst="rect">
            <a:avLst/>
          </a:prstGeom>
          <a:noFill/>
          <a:ln>
            <a:noFill/>
          </a:ln>
        </p:spPr>
        <p:txBody>
          <a:bodyPr spcFirstLastPara="1" wrap="square" lIns="50800" tIns="50800" rIns="50800" bIns="50800" anchor="t" anchorCtr="0">
            <a:noAutofit/>
          </a:bodyPr>
          <a:lstStyle/>
          <a:p>
            <a:pPr marL="603504" lvl="0" indent="-603504" algn="l" rtl="0">
              <a:lnSpc>
                <a:spcPct val="90000"/>
              </a:lnSpc>
              <a:spcBef>
                <a:spcPts val="0"/>
              </a:spcBef>
              <a:spcAft>
                <a:spcPts val="0"/>
              </a:spcAft>
              <a:buClr>
                <a:srgbClr val="FF2600"/>
              </a:buClr>
              <a:buSzPts val="5845"/>
              <a:buFont typeface="Avenir"/>
              <a:buChar char="•"/>
            </a:pPr>
            <a:r>
              <a:rPr lang="en-US" sz="3600" dirty="0">
                <a:solidFill>
                  <a:srgbClr val="FF2600"/>
                </a:solidFill>
                <a:latin typeface="Avenir Book" panose="02000503020000020003" pitchFamily="2" charset="0"/>
                <a:ea typeface="Avenir"/>
                <a:cs typeface="Avenir"/>
                <a:sym typeface="Avenir"/>
              </a:rPr>
              <a:t>All statistical tests are based on assumptions!</a:t>
            </a:r>
            <a:endParaRPr sz="3600" dirty="0">
              <a:latin typeface="Avenir Book" panose="02000503020000020003" pitchFamily="2" charset="0"/>
            </a:endParaRPr>
          </a:p>
          <a:p>
            <a:pPr marL="603504" lvl="0" indent="-603504" algn="l" rtl="0">
              <a:lnSpc>
                <a:spcPct val="90000"/>
              </a:lnSpc>
              <a:spcBef>
                <a:spcPts val="4400"/>
              </a:spcBef>
              <a:spcAft>
                <a:spcPts val="0"/>
              </a:spcAft>
              <a:buClr>
                <a:srgbClr val="FF2600"/>
              </a:buClr>
              <a:buSzPts val="5845"/>
              <a:buFont typeface="Avenir"/>
              <a:buChar char="•"/>
            </a:pPr>
            <a:r>
              <a:rPr lang="en-US" sz="3600" dirty="0">
                <a:solidFill>
                  <a:srgbClr val="FF2600"/>
                </a:solidFill>
                <a:latin typeface="Avenir Book" panose="02000503020000020003" pitchFamily="2" charset="0"/>
                <a:ea typeface="Avenir"/>
                <a:cs typeface="Avenir"/>
                <a:sym typeface="Avenir"/>
              </a:rPr>
              <a:t>All statistics can be wrong</a:t>
            </a:r>
            <a:endParaRPr sz="3600" dirty="0">
              <a:latin typeface="Avenir Book" panose="02000503020000020003" pitchFamily="2" charset="0"/>
            </a:endParaRPr>
          </a:p>
          <a:p>
            <a:pPr marL="603504" lvl="0" indent="-603504" algn="l" rtl="0">
              <a:lnSpc>
                <a:spcPct val="90000"/>
              </a:lnSpc>
              <a:spcBef>
                <a:spcPts val="4400"/>
              </a:spcBef>
              <a:spcAft>
                <a:spcPts val="0"/>
              </a:spcAft>
              <a:buClr>
                <a:srgbClr val="000000"/>
              </a:buClr>
              <a:buSzPts val="5845"/>
              <a:buFont typeface="Avenir"/>
              <a:buChar char="•"/>
            </a:pPr>
            <a:r>
              <a:rPr lang="en-US" sz="3600" dirty="0">
                <a:latin typeface="Avenir Book" panose="02000503020000020003" pitchFamily="2" charset="0"/>
                <a:ea typeface="Avenir"/>
                <a:cs typeface="Avenir"/>
                <a:sym typeface="Avenir"/>
              </a:rPr>
              <a:t>Statistical tests are probabilistic in nature </a:t>
            </a:r>
            <a:endParaRPr sz="3600" dirty="0">
              <a:latin typeface="Avenir Book" panose="02000503020000020003" pitchFamily="2" charset="0"/>
            </a:endParaRPr>
          </a:p>
          <a:p>
            <a:pPr marL="603504" lvl="0" indent="-603504" algn="l" rtl="0">
              <a:lnSpc>
                <a:spcPct val="90000"/>
              </a:lnSpc>
              <a:spcBef>
                <a:spcPts val="4400"/>
              </a:spcBef>
              <a:spcAft>
                <a:spcPts val="0"/>
              </a:spcAft>
              <a:buClr>
                <a:srgbClr val="000000"/>
              </a:buClr>
              <a:buSzPts val="5845"/>
              <a:buFont typeface="Avenir"/>
              <a:buChar char="•"/>
            </a:pPr>
            <a:r>
              <a:rPr lang="en-US" sz="3600" dirty="0">
                <a:latin typeface="Avenir Book" panose="02000503020000020003" pitchFamily="2" charset="0"/>
                <a:ea typeface="Avenir"/>
                <a:cs typeface="Avenir"/>
                <a:sym typeface="Avenir"/>
              </a:rPr>
              <a:t>There is always a chance that the result is wrong (even when all assumptions met perfectly):  </a:t>
            </a:r>
            <a:endParaRPr sz="3600" dirty="0">
              <a:latin typeface="Avenir Book" panose="02000503020000020003" pitchFamily="2" charset="0"/>
            </a:endParaRPr>
          </a:p>
          <a:p>
            <a:pPr marL="1207008" lvl="1" indent="-603504" algn="l" rtl="0">
              <a:lnSpc>
                <a:spcPct val="90000"/>
              </a:lnSpc>
              <a:spcBef>
                <a:spcPts val="4400"/>
              </a:spcBef>
              <a:spcAft>
                <a:spcPts val="0"/>
              </a:spcAft>
              <a:buClr>
                <a:srgbClr val="000000"/>
              </a:buClr>
              <a:buSzPts val="5845"/>
              <a:buFont typeface="Avenir"/>
              <a:buChar char="•"/>
            </a:pPr>
            <a:r>
              <a:rPr lang="en-US" sz="3600" dirty="0">
                <a:latin typeface="Avenir Book" panose="02000503020000020003" pitchFamily="2" charset="0"/>
                <a:ea typeface="Avenir"/>
                <a:cs typeface="Avenir"/>
                <a:sym typeface="Avenir"/>
              </a:rPr>
              <a:t>Either significant result when no difference (Type I), </a:t>
            </a:r>
            <a:endParaRPr sz="3600" dirty="0">
              <a:latin typeface="Avenir Book" panose="02000503020000020003" pitchFamily="2" charset="0"/>
            </a:endParaRPr>
          </a:p>
          <a:p>
            <a:pPr marL="1207008" lvl="1" indent="-603504" algn="l" rtl="0">
              <a:lnSpc>
                <a:spcPct val="90000"/>
              </a:lnSpc>
              <a:spcBef>
                <a:spcPts val="4400"/>
              </a:spcBef>
              <a:spcAft>
                <a:spcPts val="0"/>
              </a:spcAft>
              <a:buClr>
                <a:srgbClr val="000000"/>
              </a:buClr>
              <a:buSzPts val="5845"/>
              <a:buFont typeface="Avenir"/>
              <a:buChar char="•"/>
            </a:pPr>
            <a:r>
              <a:rPr lang="en-US" sz="3600" dirty="0">
                <a:latin typeface="Avenir Book" panose="02000503020000020003" pitchFamily="2" charset="0"/>
                <a:ea typeface="Avenir"/>
                <a:cs typeface="Avenir"/>
                <a:sym typeface="Avenir"/>
              </a:rPr>
              <a:t>Or insignificant results when there is an actual difference (Type II) </a:t>
            </a:r>
            <a:endParaRPr sz="3600" dirty="0">
              <a:latin typeface="Avenir Book" panose="02000503020000020003" pitchFamily="2" charset="0"/>
            </a:endParaRPr>
          </a:p>
        </p:txBody>
      </p:sp>
      <p:sp>
        <p:nvSpPr>
          <p:cNvPr id="693" name="Google Shape;693;p55"/>
          <p:cNvSpPr txBox="1"/>
          <p:nvPr/>
        </p:nvSpPr>
        <p:spPr>
          <a:xfrm>
            <a:off x="20205878" y="13347769"/>
            <a:ext cx="4152291"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Slide content adapted from Matt Castle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735"/>
        <p:cNvGrpSpPr/>
        <p:nvPr/>
      </p:nvGrpSpPr>
      <p:grpSpPr>
        <a:xfrm>
          <a:off x="0" y="0"/>
          <a:ext cx="0" cy="0"/>
          <a:chOff x="0" y="0"/>
          <a:chExt cx="0" cy="0"/>
        </a:xfrm>
      </p:grpSpPr>
      <p:sp>
        <p:nvSpPr>
          <p:cNvPr id="736" name="Google Shape;736;p58"/>
          <p:cNvSpPr txBox="1">
            <a:spLocks noGrp="1"/>
          </p:cNvSpPr>
          <p:nvPr>
            <p:ph type="title" idx="4294967295"/>
          </p:nvPr>
        </p:nvSpPr>
        <p:spPr>
          <a:xfrm>
            <a:off x="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Type I and Type II Errors</a:t>
            </a:r>
            <a:endParaRPr/>
          </a:p>
        </p:txBody>
      </p:sp>
      <p:sp>
        <p:nvSpPr>
          <p:cNvPr id="737" name="Google Shape;737;p58"/>
          <p:cNvSpPr txBox="1"/>
          <p:nvPr/>
        </p:nvSpPr>
        <p:spPr>
          <a:xfrm>
            <a:off x="1421027" y="3190102"/>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pic>
        <p:nvPicPr>
          <p:cNvPr id="738" name="Google Shape;738;p58" descr="Image"/>
          <p:cNvPicPr preferRelativeResize="0"/>
          <p:nvPr/>
        </p:nvPicPr>
        <p:blipFill rotWithShape="1">
          <a:blip r:embed="rId3">
            <a:alphaModFix/>
          </a:blip>
          <a:srcRect l="37813" t="18895" b="12835"/>
          <a:stretch/>
        </p:blipFill>
        <p:spPr>
          <a:xfrm>
            <a:off x="1766558" y="8240508"/>
            <a:ext cx="8692573" cy="5132791"/>
          </a:xfrm>
          <a:prstGeom prst="rect">
            <a:avLst/>
          </a:prstGeom>
          <a:noFill/>
          <a:ln>
            <a:noFill/>
          </a:ln>
        </p:spPr>
      </p:pic>
      <p:cxnSp>
        <p:nvCxnSpPr>
          <p:cNvPr id="739" name="Google Shape;739;p58"/>
          <p:cNvCxnSpPr/>
          <p:nvPr/>
        </p:nvCxnSpPr>
        <p:spPr>
          <a:xfrm>
            <a:off x="1663700" y="12611344"/>
            <a:ext cx="7973403" cy="1"/>
          </a:xfrm>
          <a:prstGeom prst="straightConnector1">
            <a:avLst/>
          </a:prstGeom>
          <a:noFill/>
          <a:ln w="25400" cap="flat" cmpd="sng">
            <a:solidFill>
              <a:srgbClr val="000000"/>
            </a:solidFill>
            <a:prstDash val="solid"/>
            <a:miter lim="400000"/>
            <a:headEnd type="none" w="sm" len="sm"/>
            <a:tailEnd type="none" w="sm" len="sm"/>
          </a:ln>
        </p:spPr>
      </p:cxnSp>
      <p:sp>
        <p:nvSpPr>
          <p:cNvPr id="740" name="Google Shape;740;p58"/>
          <p:cNvSpPr txBox="1"/>
          <p:nvPr/>
        </p:nvSpPr>
        <p:spPr>
          <a:xfrm>
            <a:off x="5077326" y="12802066"/>
            <a:ext cx="1250596"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pic>
        <p:nvPicPr>
          <p:cNvPr id="741" name="Google Shape;741;p58" descr="Line Shape"/>
          <p:cNvPicPr preferRelativeResize="0"/>
          <p:nvPr/>
        </p:nvPicPr>
        <p:blipFill rotWithShape="1">
          <a:blip r:embed="rId4">
            <a:alphaModFix/>
          </a:blip>
          <a:srcRect/>
          <a:stretch/>
        </p:blipFill>
        <p:spPr>
          <a:xfrm>
            <a:off x="1992635" y="12281551"/>
            <a:ext cx="1321167" cy="375752"/>
          </a:xfrm>
          <a:prstGeom prst="rect">
            <a:avLst/>
          </a:prstGeom>
          <a:noFill/>
          <a:ln>
            <a:noFill/>
          </a:ln>
        </p:spPr>
      </p:pic>
      <p:pic>
        <p:nvPicPr>
          <p:cNvPr id="742" name="Google Shape;742;p58" descr="Line Shape"/>
          <p:cNvPicPr preferRelativeResize="0"/>
          <p:nvPr/>
        </p:nvPicPr>
        <p:blipFill rotWithShape="1">
          <a:blip r:embed="rId5">
            <a:alphaModFix/>
          </a:blip>
          <a:srcRect/>
          <a:stretch/>
        </p:blipFill>
        <p:spPr>
          <a:xfrm flipH="1">
            <a:off x="7961754" y="12286466"/>
            <a:ext cx="1321167" cy="365920"/>
          </a:xfrm>
          <a:prstGeom prst="rect">
            <a:avLst/>
          </a:prstGeom>
          <a:noFill/>
          <a:ln>
            <a:noFill/>
          </a:ln>
        </p:spPr>
      </p:pic>
      <p:pic>
        <p:nvPicPr>
          <p:cNvPr id="743" name="Google Shape;743;p58" descr="Line Line"/>
          <p:cNvPicPr preferRelativeResize="0"/>
          <p:nvPr/>
        </p:nvPicPr>
        <p:blipFill rotWithShape="1">
          <a:blip r:embed="rId6">
            <a:alphaModFix/>
          </a:blip>
          <a:srcRect/>
          <a:stretch/>
        </p:blipFill>
        <p:spPr>
          <a:xfrm rot="-5400000">
            <a:off x="2602641" y="12206358"/>
            <a:ext cx="867585" cy="143685"/>
          </a:xfrm>
          <a:prstGeom prst="rect">
            <a:avLst/>
          </a:prstGeom>
          <a:noFill/>
          <a:ln>
            <a:noFill/>
          </a:ln>
        </p:spPr>
      </p:pic>
      <p:cxnSp>
        <p:nvCxnSpPr>
          <p:cNvPr id="744" name="Google Shape;744;p58"/>
          <p:cNvCxnSpPr/>
          <p:nvPr/>
        </p:nvCxnSpPr>
        <p:spPr>
          <a:xfrm rot="10800000" flipH="1">
            <a:off x="5650401" y="12480282"/>
            <a:ext cx="1" cy="233582"/>
          </a:xfrm>
          <a:prstGeom prst="straightConnector1">
            <a:avLst/>
          </a:prstGeom>
          <a:noFill/>
          <a:ln w="25400" cap="flat" cmpd="sng">
            <a:solidFill>
              <a:srgbClr val="929292"/>
            </a:solidFill>
            <a:prstDash val="solid"/>
            <a:miter lim="400000"/>
            <a:headEnd type="none" w="sm" len="sm"/>
            <a:tailEnd type="none" w="sm" len="sm"/>
          </a:ln>
        </p:spPr>
      </p:cxnSp>
      <p:grpSp>
        <p:nvGrpSpPr>
          <p:cNvPr id="745" name="Google Shape;745;p58"/>
          <p:cNvGrpSpPr/>
          <p:nvPr/>
        </p:nvGrpSpPr>
        <p:grpSpPr>
          <a:xfrm>
            <a:off x="12259788" y="6813200"/>
            <a:ext cx="11342477" cy="7502939"/>
            <a:chOff x="0" y="0"/>
            <a:chExt cx="11342476" cy="7502937"/>
          </a:xfrm>
        </p:grpSpPr>
        <p:pic>
          <p:nvPicPr>
            <p:cNvPr id="746" name="Google Shape;746;p58" descr="Image"/>
            <p:cNvPicPr preferRelativeResize="0"/>
            <p:nvPr/>
          </p:nvPicPr>
          <p:blipFill rotWithShape="1">
            <a:blip r:embed="rId7">
              <a:alphaModFix/>
            </a:blip>
            <a:srcRect l="16195" r="8054" b="24268"/>
            <a:stretch/>
          </p:blipFill>
          <p:spPr>
            <a:xfrm>
              <a:off x="369265" y="0"/>
              <a:ext cx="10580875" cy="5689746"/>
            </a:xfrm>
            <a:prstGeom prst="rect">
              <a:avLst/>
            </a:prstGeom>
            <a:noFill/>
            <a:ln>
              <a:noFill/>
            </a:ln>
          </p:spPr>
        </p:pic>
        <p:cxnSp>
          <p:nvCxnSpPr>
            <p:cNvPr id="747" name="Google Shape;747;p58"/>
            <p:cNvCxnSpPr/>
            <p:nvPr/>
          </p:nvCxnSpPr>
          <p:spPr>
            <a:xfrm>
              <a:off x="0" y="5798144"/>
              <a:ext cx="11342476" cy="1"/>
            </a:xfrm>
            <a:prstGeom prst="straightConnector1">
              <a:avLst/>
            </a:prstGeom>
            <a:noFill/>
            <a:ln w="25400" cap="flat" cmpd="sng">
              <a:solidFill>
                <a:srgbClr val="000000"/>
              </a:solidFill>
              <a:prstDash val="solid"/>
              <a:miter lim="400000"/>
              <a:headEnd type="none" w="sm" len="sm"/>
              <a:tailEnd type="none" w="sm" len="sm"/>
            </a:ln>
          </p:spPr>
        </p:cxnSp>
        <p:cxnSp>
          <p:nvCxnSpPr>
            <p:cNvPr id="748" name="Google Shape;748;p58"/>
            <p:cNvCxnSpPr/>
            <p:nvPr/>
          </p:nvCxnSpPr>
          <p:spPr>
            <a:xfrm>
              <a:off x="6734929" y="6232936"/>
              <a:ext cx="1270001" cy="1270001"/>
            </a:xfrm>
            <a:prstGeom prst="straightConnector1">
              <a:avLst/>
            </a:prstGeom>
            <a:noFill/>
            <a:ln>
              <a:noFill/>
            </a:ln>
          </p:spPr>
        </p:cxnSp>
        <p:pic>
          <p:nvPicPr>
            <p:cNvPr id="749" name="Google Shape;749;p58" descr="Line Shape"/>
            <p:cNvPicPr preferRelativeResize="0"/>
            <p:nvPr/>
          </p:nvPicPr>
          <p:blipFill rotWithShape="1">
            <a:blip r:embed="rId5">
              <a:alphaModFix/>
            </a:blip>
            <a:srcRect/>
            <a:stretch/>
          </p:blipFill>
          <p:spPr>
            <a:xfrm flipH="1">
              <a:off x="9619356" y="5456988"/>
              <a:ext cx="1321167" cy="365919"/>
            </a:xfrm>
            <a:prstGeom prst="rect">
              <a:avLst/>
            </a:prstGeom>
            <a:noFill/>
            <a:ln>
              <a:noFill/>
            </a:ln>
          </p:spPr>
        </p:pic>
        <p:cxnSp>
          <p:nvCxnSpPr>
            <p:cNvPr id="750" name="Google Shape;750;p58"/>
            <p:cNvCxnSpPr/>
            <p:nvPr/>
          </p:nvCxnSpPr>
          <p:spPr>
            <a:xfrm rot="10800000" flipH="1">
              <a:off x="7308003" y="5650803"/>
              <a:ext cx="1" cy="233581"/>
            </a:xfrm>
            <a:prstGeom prst="straightConnector1">
              <a:avLst/>
            </a:prstGeom>
            <a:noFill/>
            <a:ln w="25400" cap="flat" cmpd="sng">
              <a:solidFill>
                <a:srgbClr val="929292"/>
              </a:solidFill>
              <a:prstDash val="solid"/>
              <a:miter lim="400000"/>
              <a:headEnd type="none" w="sm" len="sm"/>
              <a:tailEnd type="none" w="sm" len="sm"/>
            </a:ln>
          </p:spPr>
        </p:cxnSp>
        <p:cxnSp>
          <p:nvCxnSpPr>
            <p:cNvPr id="751" name="Google Shape;751;p58"/>
            <p:cNvCxnSpPr/>
            <p:nvPr/>
          </p:nvCxnSpPr>
          <p:spPr>
            <a:xfrm>
              <a:off x="3817059" y="6229504"/>
              <a:ext cx="1270001" cy="1270001"/>
            </a:xfrm>
            <a:prstGeom prst="straightConnector1">
              <a:avLst/>
            </a:prstGeom>
            <a:noFill/>
            <a:ln>
              <a:noFill/>
            </a:ln>
          </p:spPr>
        </p:cxnSp>
        <p:cxnSp>
          <p:nvCxnSpPr>
            <p:cNvPr id="752" name="Google Shape;752;p58"/>
            <p:cNvCxnSpPr/>
            <p:nvPr/>
          </p:nvCxnSpPr>
          <p:spPr>
            <a:xfrm rot="10800000" flipH="1">
              <a:off x="4521604" y="5647371"/>
              <a:ext cx="1" cy="233581"/>
            </a:xfrm>
            <a:prstGeom prst="straightConnector1">
              <a:avLst/>
            </a:prstGeom>
            <a:noFill/>
            <a:ln w="25400" cap="flat" cmpd="sng">
              <a:solidFill>
                <a:srgbClr val="929292"/>
              </a:solidFill>
              <a:prstDash val="solid"/>
              <a:miter lim="400000"/>
              <a:headEnd type="none" w="sm" len="sm"/>
              <a:tailEnd type="none" w="sm" len="sm"/>
            </a:ln>
          </p:spPr>
        </p:cxnSp>
        <p:pic>
          <p:nvPicPr>
            <p:cNvPr id="753" name="Google Shape;753;p58" descr="Line Shape"/>
            <p:cNvPicPr preferRelativeResize="0"/>
            <p:nvPr/>
          </p:nvPicPr>
          <p:blipFill rotWithShape="1">
            <a:blip r:embed="rId4">
              <a:alphaModFix/>
            </a:blip>
            <a:srcRect/>
            <a:stretch/>
          </p:blipFill>
          <p:spPr>
            <a:xfrm>
              <a:off x="3650238" y="5452072"/>
              <a:ext cx="1321167" cy="375752"/>
            </a:xfrm>
            <a:prstGeom prst="rect">
              <a:avLst/>
            </a:prstGeom>
            <a:noFill/>
            <a:ln>
              <a:noFill/>
            </a:ln>
          </p:spPr>
        </p:pic>
      </p:grpSp>
      <p:sp>
        <p:nvSpPr>
          <p:cNvPr id="754" name="Google Shape;754;p58"/>
          <p:cNvSpPr txBox="1"/>
          <p:nvPr/>
        </p:nvSpPr>
        <p:spPr>
          <a:xfrm>
            <a:off x="1395412" y="4883212"/>
            <a:ext cx="7256395" cy="1219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if p-value &gt; ⍺ → do not reject H</a:t>
            </a:r>
            <a:r>
              <a:rPr lang="en-US" sz="3200" b="0" i="0" u="none" strike="noStrike" cap="none" baseline="-25000">
                <a:solidFill>
                  <a:srgbClr val="5E5E5E"/>
                </a:solidFill>
                <a:latin typeface="Avenir"/>
                <a:ea typeface="Avenir"/>
                <a:cs typeface="Avenir"/>
                <a:sym typeface="Avenir"/>
              </a:rPr>
              <a:t>0</a:t>
            </a:r>
            <a:endParaRPr sz="2400" b="0" i="0" u="none" strike="noStrike" cap="none" baseline="-25000">
              <a:solidFill>
                <a:srgbClr val="5E5E5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if p-value &lt; ⍺ → reject H</a:t>
            </a:r>
            <a:r>
              <a:rPr lang="en-US" sz="3200" b="0" i="0" u="none" strike="noStrike" cap="none" baseline="-25000">
                <a:solidFill>
                  <a:srgbClr val="5E5E5E"/>
                </a:solidFill>
                <a:latin typeface="Avenir"/>
                <a:ea typeface="Avenir"/>
                <a:cs typeface="Avenir"/>
                <a:sym typeface="Avenir"/>
              </a:rPr>
              <a:t>0 </a:t>
            </a:r>
            <a:r>
              <a:rPr lang="en-US" sz="3200" b="0" i="0" u="none" strike="noStrike" cap="none">
                <a:solidFill>
                  <a:srgbClr val="5E5E5E"/>
                </a:solidFill>
                <a:latin typeface="Avenir"/>
                <a:ea typeface="Avenir"/>
                <a:cs typeface="Avenir"/>
                <a:sym typeface="Avenir"/>
              </a:rPr>
              <a:t>in favour of</a:t>
            </a:r>
            <a:r>
              <a:rPr lang="en-US" sz="3200" b="0" i="0" u="none" strike="noStrike" cap="none" baseline="-25000">
                <a:solidFill>
                  <a:srgbClr val="5E5E5E"/>
                </a:solidFill>
                <a:latin typeface="Avenir"/>
                <a:ea typeface="Avenir"/>
                <a:cs typeface="Avenir"/>
                <a:sym typeface="Avenir"/>
              </a:rPr>
              <a:t> </a:t>
            </a:r>
            <a:r>
              <a:rPr lang="en-US" sz="3200" b="0" i="0" u="none" strike="noStrike" cap="none">
                <a:solidFill>
                  <a:srgbClr val="5E5E5E"/>
                </a:solidFill>
                <a:latin typeface="Avenir"/>
                <a:ea typeface="Avenir"/>
                <a:cs typeface="Avenir"/>
                <a:sym typeface="Avenir"/>
              </a:rPr>
              <a:t>H</a:t>
            </a:r>
            <a:r>
              <a:rPr lang="en-US" sz="3200" b="0" i="0" u="none" strike="noStrike" cap="none" baseline="-25000">
                <a:solidFill>
                  <a:srgbClr val="5E5E5E"/>
                </a:solidFill>
                <a:latin typeface="Avenir"/>
                <a:ea typeface="Avenir"/>
                <a:cs typeface="Avenir"/>
                <a:sym typeface="Avenir"/>
              </a:rPr>
              <a:t>1</a:t>
            </a:r>
            <a:endParaRPr/>
          </a:p>
        </p:txBody>
      </p:sp>
      <p:sp>
        <p:nvSpPr>
          <p:cNvPr id="755" name="Google Shape;755;p58"/>
          <p:cNvSpPr txBox="1"/>
          <p:nvPr/>
        </p:nvSpPr>
        <p:spPr>
          <a:xfrm>
            <a:off x="1416006" y="6676559"/>
            <a:ext cx="9729339" cy="1219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⍺=0.05 → the type I error, the probability of rejecting </a:t>
            </a:r>
            <a:endParaRPr/>
          </a:p>
          <a:p>
            <a:pPr marL="0" marR="0" lvl="4" indent="182880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 H</a:t>
            </a:r>
            <a:r>
              <a:rPr lang="en-US" sz="3200" b="0" i="0" u="none" strike="noStrike" cap="none" baseline="-25000">
                <a:solidFill>
                  <a:srgbClr val="5E5E5E"/>
                </a:solidFill>
                <a:latin typeface="Avenir"/>
                <a:ea typeface="Avenir"/>
                <a:cs typeface="Avenir"/>
                <a:sym typeface="Avenir"/>
              </a:rPr>
              <a:t>0</a:t>
            </a:r>
            <a:r>
              <a:rPr lang="en-US" sz="3200" b="0" i="0" u="none" strike="noStrike" cap="none">
                <a:solidFill>
                  <a:srgbClr val="5E5E5E"/>
                </a:solidFill>
                <a:latin typeface="Avenir"/>
                <a:ea typeface="Avenir"/>
                <a:cs typeface="Avenir"/>
                <a:sym typeface="Avenir"/>
              </a:rPr>
              <a:t> when H</a:t>
            </a:r>
            <a:r>
              <a:rPr lang="en-US" sz="3200" b="0" i="0" u="none" strike="noStrike" cap="none" baseline="-25000">
                <a:solidFill>
                  <a:srgbClr val="5E5E5E"/>
                </a:solidFill>
                <a:latin typeface="Avenir"/>
                <a:ea typeface="Avenir"/>
                <a:cs typeface="Avenir"/>
                <a:sym typeface="Avenir"/>
              </a:rPr>
              <a:t>0</a:t>
            </a:r>
            <a:r>
              <a:rPr lang="en-US" sz="3200" b="0" i="0" u="none" strike="noStrike" cap="none">
                <a:solidFill>
                  <a:srgbClr val="5E5E5E"/>
                </a:solidFill>
                <a:latin typeface="Avenir"/>
                <a:ea typeface="Avenir"/>
                <a:cs typeface="Avenir"/>
                <a:sym typeface="Avenir"/>
              </a:rPr>
              <a:t> is correct </a:t>
            </a:r>
            <a:endParaRPr/>
          </a:p>
        </p:txBody>
      </p:sp>
      <p:cxnSp>
        <p:nvCxnSpPr>
          <p:cNvPr id="756" name="Google Shape;756;p58"/>
          <p:cNvCxnSpPr/>
          <p:nvPr/>
        </p:nvCxnSpPr>
        <p:spPr>
          <a:xfrm rot="10800000" flipH="1">
            <a:off x="11887200" y="4103143"/>
            <a:ext cx="1" cy="8595165"/>
          </a:xfrm>
          <a:prstGeom prst="straightConnector1">
            <a:avLst/>
          </a:prstGeom>
          <a:noFill/>
          <a:ln w="25400" cap="flat" cmpd="sng">
            <a:solidFill>
              <a:srgbClr val="D5D5D5"/>
            </a:solidFill>
            <a:prstDash val="dashDot"/>
            <a:miter lim="400000"/>
            <a:headEnd type="none" w="sm" len="sm"/>
            <a:tailEnd type="none" w="sm" len="sm"/>
          </a:ln>
        </p:spPr>
      </p:cxnSp>
      <p:sp>
        <p:nvSpPr>
          <p:cNvPr id="757" name="Google Shape;757;p58"/>
          <p:cNvSpPr txBox="1"/>
          <p:nvPr/>
        </p:nvSpPr>
        <p:spPr>
          <a:xfrm>
            <a:off x="12215812" y="3755040"/>
            <a:ext cx="3247645" cy="6604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Suppose H</a:t>
            </a:r>
            <a:r>
              <a:rPr lang="en-US" sz="3200" b="0" i="0" u="none" strike="noStrike" cap="none" baseline="-25000">
                <a:solidFill>
                  <a:srgbClr val="5E5E5E"/>
                </a:solidFill>
                <a:latin typeface="Avenir"/>
                <a:ea typeface="Avenir"/>
                <a:cs typeface="Avenir"/>
                <a:sym typeface="Avenir"/>
              </a:rPr>
              <a:t>1 </a:t>
            </a:r>
            <a:r>
              <a:rPr lang="en-US" sz="3200" b="0" i="0" u="none" strike="noStrike" cap="none">
                <a:solidFill>
                  <a:srgbClr val="5E5E5E"/>
                </a:solidFill>
                <a:latin typeface="Avenir"/>
                <a:ea typeface="Avenir"/>
                <a:cs typeface="Avenir"/>
                <a:sym typeface="Avenir"/>
              </a:rPr>
              <a:t>true: </a:t>
            </a:r>
            <a:endParaRPr/>
          </a:p>
        </p:txBody>
      </p:sp>
      <p:pic>
        <p:nvPicPr>
          <p:cNvPr id="758" name="Google Shape;758;p58" descr="Line Line"/>
          <p:cNvPicPr preferRelativeResize="0"/>
          <p:nvPr/>
        </p:nvPicPr>
        <p:blipFill rotWithShape="1">
          <a:blip r:embed="rId8">
            <a:alphaModFix/>
          </a:blip>
          <a:srcRect/>
          <a:stretch/>
        </p:blipFill>
        <p:spPr>
          <a:xfrm rot="-5400000">
            <a:off x="17035119" y="12206358"/>
            <a:ext cx="867585" cy="143685"/>
          </a:xfrm>
          <a:prstGeom prst="rect">
            <a:avLst/>
          </a:prstGeom>
          <a:noFill/>
          <a:ln>
            <a:noFill/>
          </a:ln>
        </p:spPr>
      </p:pic>
      <p:grpSp>
        <p:nvGrpSpPr>
          <p:cNvPr id="759" name="Google Shape;759;p58"/>
          <p:cNvGrpSpPr/>
          <p:nvPr/>
        </p:nvGrpSpPr>
        <p:grpSpPr>
          <a:xfrm>
            <a:off x="12222161" y="4671863"/>
            <a:ext cx="11884547" cy="2228133"/>
            <a:chOff x="-76" y="0"/>
            <a:chExt cx="11884546" cy="2228132"/>
          </a:xfrm>
        </p:grpSpPr>
        <p:pic>
          <p:nvPicPr>
            <p:cNvPr id="760" name="Google Shape;760;p58" descr="Image"/>
            <p:cNvPicPr preferRelativeResize="0"/>
            <p:nvPr/>
          </p:nvPicPr>
          <p:blipFill rotWithShape="1">
            <a:blip r:embed="rId9">
              <a:alphaModFix/>
            </a:blip>
            <a:srcRect l="10442" t="544" r="10445" b="545"/>
            <a:stretch/>
          </p:blipFill>
          <p:spPr>
            <a:xfrm>
              <a:off x="-76" y="0"/>
              <a:ext cx="2228208" cy="2228132"/>
            </a:xfrm>
            <a:custGeom>
              <a:avLst/>
              <a:gdLst/>
              <a:ahLst/>
              <a:cxnLst/>
              <a:rect l="l" t="t" r="r" b="b"/>
              <a:pathLst>
                <a:path w="19679" h="20595" extrusionOk="0">
                  <a:moveTo>
                    <a:pt x="9839" y="0"/>
                  </a:moveTo>
                  <a:cubicBezTo>
                    <a:pt x="7321" y="0"/>
                    <a:pt x="4803" y="1005"/>
                    <a:pt x="2881" y="3015"/>
                  </a:cubicBezTo>
                  <a:cubicBezTo>
                    <a:pt x="-961" y="7037"/>
                    <a:pt x="-961" y="13557"/>
                    <a:pt x="2881" y="17579"/>
                  </a:cubicBezTo>
                  <a:cubicBezTo>
                    <a:pt x="6724" y="21600"/>
                    <a:pt x="12954" y="21600"/>
                    <a:pt x="16797" y="17579"/>
                  </a:cubicBezTo>
                  <a:cubicBezTo>
                    <a:pt x="20639" y="13557"/>
                    <a:pt x="20639" y="7037"/>
                    <a:pt x="16797" y="3015"/>
                  </a:cubicBezTo>
                  <a:cubicBezTo>
                    <a:pt x="14875" y="1005"/>
                    <a:pt x="12357" y="0"/>
                    <a:pt x="9839" y="0"/>
                  </a:cubicBezTo>
                  <a:close/>
                </a:path>
              </a:pathLst>
            </a:custGeom>
            <a:noFill/>
            <a:ln w="12700" cap="flat" cmpd="sng">
              <a:solidFill>
                <a:srgbClr val="000000"/>
              </a:solidFill>
              <a:prstDash val="solid"/>
              <a:miter lim="400000"/>
              <a:headEnd type="none" w="sm" len="sm"/>
              <a:tailEnd type="none" w="sm" len="sm"/>
            </a:ln>
          </p:spPr>
        </p:pic>
        <p:grpSp>
          <p:nvGrpSpPr>
            <p:cNvPr id="761" name="Google Shape;761;p58"/>
            <p:cNvGrpSpPr/>
            <p:nvPr/>
          </p:nvGrpSpPr>
          <p:grpSpPr>
            <a:xfrm>
              <a:off x="3231693" y="479774"/>
              <a:ext cx="1268584" cy="1268584"/>
              <a:chOff x="0" y="0"/>
              <a:chExt cx="1268583" cy="1268583"/>
            </a:xfrm>
          </p:grpSpPr>
          <p:sp>
            <p:nvSpPr>
              <p:cNvPr id="762" name="Google Shape;762;p58"/>
              <p:cNvSpPr/>
              <p:nvPr/>
            </p:nvSpPr>
            <p:spPr>
              <a:xfrm>
                <a:off x="0" y="0"/>
                <a:ext cx="1268583" cy="1268583"/>
              </a:xfrm>
              <a:prstGeom prst="ellipse">
                <a:avLst/>
              </a:prstGeom>
              <a:noFill/>
              <a:ln w="12700" cap="flat" cmpd="sng">
                <a:solidFill>
                  <a:srgbClr val="0000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63" name="Google Shape;763;p58"/>
              <p:cNvSpPr/>
              <p:nvPr/>
            </p:nvSpPr>
            <p:spPr>
              <a:xfrm>
                <a:off x="371016" y="217274"/>
                <a:ext cx="201222" cy="200310"/>
              </a:xfrm>
              <a:prstGeom prst="ellipse">
                <a:avLst/>
              </a:prstGeom>
              <a:solidFill>
                <a:srgbClr val="ED469A"/>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64" name="Google Shape;764;p58"/>
              <p:cNvSpPr/>
              <p:nvPr/>
            </p:nvSpPr>
            <p:spPr>
              <a:xfrm>
                <a:off x="728201" y="140162"/>
                <a:ext cx="201222" cy="200311"/>
              </a:xfrm>
              <a:prstGeom prst="ellipse">
                <a:avLst/>
              </a:prstGeom>
              <a:solidFill>
                <a:srgbClr val="F6A63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65" name="Google Shape;765;p58"/>
              <p:cNvSpPr/>
              <p:nvPr/>
            </p:nvSpPr>
            <p:spPr>
              <a:xfrm>
                <a:off x="173690" y="599868"/>
                <a:ext cx="201222" cy="200311"/>
              </a:xfrm>
              <a:prstGeom prst="ellipse">
                <a:avLst/>
              </a:prstGeom>
              <a:solidFill>
                <a:srgbClr val="EE2B5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66" name="Google Shape;766;p58"/>
              <p:cNvSpPr/>
              <p:nvPr/>
            </p:nvSpPr>
            <p:spPr>
              <a:xfrm>
                <a:off x="876917" y="405074"/>
                <a:ext cx="201222" cy="200311"/>
              </a:xfrm>
              <a:prstGeom prst="ellipse">
                <a:avLst/>
              </a:prstGeom>
              <a:solidFill>
                <a:srgbClr val="9B5DA4"/>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67" name="Google Shape;767;p58"/>
              <p:cNvSpPr/>
              <p:nvPr/>
            </p:nvSpPr>
            <p:spPr>
              <a:xfrm>
                <a:off x="424432" y="931529"/>
                <a:ext cx="201222" cy="200310"/>
              </a:xfrm>
              <a:prstGeom prst="ellipse">
                <a:avLst/>
              </a:prstGeom>
              <a:solidFill>
                <a:srgbClr val="FACD09"/>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68" name="Google Shape;768;p58"/>
              <p:cNvSpPr/>
              <p:nvPr/>
            </p:nvSpPr>
            <p:spPr>
              <a:xfrm>
                <a:off x="986244" y="731228"/>
                <a:ext cx="201222" cy="200310"/>
              </a:xfrm>
              <a:prstGeom prst="ellipse">
                <a:avLst/>
              </a:prstGeom>
              <a:solidFill>
                <a:srgbClr val="ABD9D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69" name="Google Shape;769;p58"/>
              <p:cNvSpPr/>
              <p:nvPr/>
            </p:nvSpPr>
            <p:spPr>
              <a:xfrm>
                <a:off x="643918" y="449667"/>
                <a:ext cx="201222" cy="200311"/>
              </a:xfrm>
              <a:prstGeom prst="ellipse">
                <a:avLst/>
              </a:prstGeom>
              <a:solidFill>
                <a:srgbClr val="43C4BA"/>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70" name="Google Shape;770;p58"/>
              <p:cNvSpPr/>
              <p:nvPr/>
            </p:nvSpPr>
            <p:spPr>
              <a:xfrm>
                <a:off x="93122" y="362194"/>
                <a:ext cx="201222" cy="200311"/>
              </a:xfrm>
              <a:prstGeom prst="ellipse">
                <a:avLst/>
              </a:prstGeom>
              <a:solidFill>
                <a:srgbClr val="43C4BA"/>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71" name="Google Shape;771;p58"/>
              <p:cNvSpPr/>
              <p:nvPr/>
            </p:nvSpPr>
            <p:spPr>
              <a:xfrm>
                <a:off x="715392" y="814252"/>
                <a:ext cx="201222" cy="200311"/>
              </a:xfrm>
              <a:prstGeom prst="ellipse">
                <a:avLst/>
              </a:prstGeom>
              <a:solidFill>
                <a:srgbClr val="EE2B5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72" name="Google Shape;772;p58"/>
              <p:cNvSpPr/>
              <p:nvPr/>
            </p:nvSpPr>
            <p:spPr>
              <a:xfrm>
                <a:off x="444541" y="669986"/>
                <a:ext cx="201222" cy="200311"/>
              </a:xfrm>
              <a:prstGeom prst="ellipse">
                <a:avLst/>
              </a:prstGeom>
              <a:solidFill>
                <a:srgbClr val="9B5DA4"/>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sp>
          <p:nvSpPr>
            <p:cNvPr id="773" name="Google Shape;773;p58"/>
            <p:cNvSpPr txBox="1"/>
            <p:nvPr/>
          </p:nvSpPr>
          <p:spPr>
            <a:xfrm>
              <a:off x="5497486" y="504465"/>
              <a:ext cx="6386984" cy="1219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Depending on your sampling, you might fail to reject H</a:t>
              </a:r>
              <a:r>
                <a:rPr lang="en-US" sz="3200" b="0" i="0" u="none" strike="noStrike" cap="none" baseline="-25000">
                  <a:solidFill>
                    <a:srgbClr val="5E5E5E"/>
                  </a:solidFill>
                  <a:latin typeface="Avenir"/>
                  <a:ea typeface="Avenir"/>
                  <a:cs typeface="Avenir"/>
                  <a:sym typeface="Avenir"/>
                </a:rPr>
                <a:t>0 </a:t>
              </a:r>
              <a:endParaRPr/>
            </a:p>
          </p:txBody>
        </p:sp>
        <p:cxnSp>
          <p:nvCxnSpPr>
            <p:cNvPr id="774" name="Google Shape;774;p58"/>
            <p:cNvCxnSpPr/>
            <p:nvPr/>
          </p:nvCxnSpPr>
          <p:spPr>
            <a:xfrm>
              <a:off x="2416966" y="1114065"/>
              <a:ext cx="632243" cy="1"/>
            </a:xfrm>
            <a:prstGeom prst="straightConnector1">
              <a:avLst/>
            </a:prstGeom>
            <a:noFill/>
            <a:ln w="25400" cap="flat" cmpd="sng">
              <a:solidFill>
                <a:srgbClr val="000000"/>
              </a:solidFill>
              <a:prstDash val="solid"/>
              <a:miter lim="400000"/>
              <a:headEnd type="none" w="sm" len="sm"/>
              <a:tailEnd type="triangl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778"/>
        <p:cNvGrpSpPr/>
        <p:nvPr/>
      </p:nvGrpSpPr>
      <p:grpSpPr>
        <a:xfrm>
          <a:off x="0" y="0"/>
          <a:ext cx="0" cy="0"/>
          <a:chOff x="0" y="0"/>
          <a:chExt cx="0" cy="0"/>
        </a:xfrm>
      </p:grpSpPr>
      <p:sp>
        <p:nvSpPr>
          <p:cNvPr id="779" name="Google Shape;779;p59"/>
          <p:cNvSpPr txBox="1">
            <a:spLocks noGrp="1"/>
          </p:cNvSpPr>
          <p:nvPr>
            <p:ph type="title" idx="4294967295"/>
          </p:nvPr>
        </p:nvSpPr>
        <p:spPr>
          <a:xfrm>
            <a:off x="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Type I and Type II Errors</a:t>
            </a:r>
            <a:endParaRPr/>
          </a:p>
        </p:txBody>
      </p:sp>
      <p:sp>
        <p:nvSpPr>
          <p:cNvPr id="780" name="Google Shape;780;p59"/>
          <p:cNvSpPr txBox="1"/>
          <p:nvPr/>
        </p:nvSpPr>
        <p:spPr>
          <a:xfrm>
            <a:off x="1421027" y="3190102"/>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pic>
        <p:nvPicPr>
          <p:cNvPr id="781" name="Google Shape;781;p59" descr="Image"/>
          <p:cNvPicPr preferRelativeResize="0"/>
          <p:nvPr/>
        </p:nvPicPr>
        <p:blipFill rotWithShape="1">
          <a:blip r:embed="rId3">
            <a:alphaModFix/>
          </a:blip>
          <a:srcRect l="37813" t="18895" b="12835"/>
          <a:stretch/>
        </p:blipFill>
        <p:spPr>
          <a:xfrm>
            <a:off x="1766558" y="8240508"/>
            <a:ext cx="8692573" cy="5132791"/>
          </a:xfrm>
          <a:prstGeom prst="rect">
            <a:avLst/>
          </a:prstGeom>
          <a:noFill/>
          <a:ln>
            <a:noFill/>
          </a:ln>
        </p:spPr>
      </p:pic>
      <p:cxnSp>
        <p:nvCxnSpPr>
          <p:cNvPr id="782" name="Google Shape;782;p59"/>
          <p:cNvCxnSpPr/>
          <p:nvPr/>
        </p:nvCxnSpPr>
        <p:spPr>
          <a:xfrm>
            <a:off x="1663700" y="12611344"/>
            <a:ext cx="7973403" cy="1"/>
          </a:xfrm>
          <a:prstGeom prst="straightConnector1">
            <a:avLst/>
          </a:prstGeom>
          <a:noFill/>
          <a:ln w="25400" cap="flat" cmpd="sng">
            <a:solidFill>
              <a:srgbClr val="000000"/>
            </a:solidFill>
            <a:prstDash val="solid"/>
            <a:miter lim="400000"/>
            <a:headEnd type="none" w="sm" len="sm"/>
            <a:tailEnd type="none" w="sm" len="sm"/>
          </a:ln>
        </p:spPr>
      </p:cxnSp>
      <p:sp>
        <p:nvSpPr>
          <p:cNvPr id="783" name="Google Shape;783;p59"/>
          <p:cNvSpPr txBox="1"/>
          <p:nvPr/>
        </p:nvSpPr>
        <p:spPr>
          <a:xfrm>
            <a:off x="5077326" y="12802066"/>
            <a:ext cx="1250596"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pic>
        <p:nvPicPr>
          <p:cNvPr id="784" name="Google Shape;784;p59" descr="Line Shape"/>
          <p:cNvPicPr preferRelativeResize="0"/>
          <p:nvPr/>
        </p:nvPicPr>
        <p:blipFill rotWithShape="1">
          <a:blip r:embed="rId4">
            <a:alphaModFix/>
          </a:blip>
          <a:srcRect/>
          <a:stretch/>
        </p:blipFill>
        <p:spPr>
          <a:xfrm>
            <a:off x="1992635" y="12281551"/>
            <a:ext cx="1321167" cy="375752"/>
          </a:xfrm>
          <a:prstGeom prst="rect">
            <a:avLst/>
          </a:prstGeom>
          <a:noFill/>
          <a:ln>
            <a:noFill/>
          </a:ln>
        </p:spPr>
      </p:pic>
      <p:pic>
        <p:nvPicPr>
          <p:cNvPr id="785" name="Google Shape;785;p59" descr="Line Shape"/>
          <p:cNvPicPr preferRelativeResize="0"/>
          <p:nvPr/>
        </p:nvPicPr>
        <p:blipFill rotWithShape="1">
          <a:blip r:embed="rId5">
            <a:alphaModFix/>
          </a:blip>
          <a:srcRect/>
          <a:stretch/>
        </p:blipFill>
        <p:spPr>
          <a:xfrm flipH="1">
            <a:off x="7961754" y="12286466"/>
            <a:ext cx="1321167" cy="365920"/>
          </a:xfrm>
          <a:prstGeom prst="rect">
            <a:avLst/>
          </a:prstGeom>
          <a:noFill/>
          <a:ln>
            <a:noFill/>
          </a:ln>
        </p:spPr>
      </p:pic>
      <p:pic>
        <p:nvPicPr>
          <p:cNvPr id="786" name="Google Shape;786;p59" descr="Line Line"/>
          <p:cNvPicPr preferRelativeResize="0"/>
          <p:nvPr/>
        </p:nvPicPr>
        <p:blipFill rotWithShape="1">
          <a:blip r:embed="rId6">
            <a:alphaModFix/>
          </a:blip>
          <a:srcRect/>
          <a:stretch/>
        </p:blipFill>
        <p:spPr>
          <a:xfrm rot="-5400000">
            <a:off x="2602641" y="12206358"/>
            <a:ext cx="867585" cy="143685"/>
          </a:xfrm>
          <a:prstGeom prst="rect">
            <a:avLst/>
          </a:prstGeom>
          <a:noFill/>
          <a:ln>
            <a:noFill/>
          </a:ln>
        </p:spPr>
      </p:pic>
      <p:cxnSp>
        <p:nvCxnSpPr>
          <p:cNvPr id="787" name="Google Shape;787;p59"/>
          <p:cNvCxnSpPr/>
          <p:nvPr/>
        </p:nvCxnSpPr>
        <p:spPr>
          <a:xfrm rot="10800000" flipH="1">
            <a:off x="5650401" y="12480282"/>
            <a:ext cx="1" cy="233582"/>
          </a:xfrm>
          <a:prstGeom prst="straightConnector1">
            <a:avLst/>
          </a:prstGeom>
          <a:noFill/>
          <a:ln w="25400" cap="flat" cmpd="sng">
            <a:solidFill>
              <a:srgbClr val="929292"/>
            </a:solidFill>
            <a:prstDash val="solid"/>
            <a:miter lim="400000"/>
            <a:headEnd type="none" w="sm" len="sm"/>
            <a:tailEnd type="none" w="sm" len="sm"/>
          </a:ln>
        </p:spPr>
      </p:cxnSp>
      <p:pic>
        <p:nvPicPr>
          <p:cNvPr id="788" name="Google Shape;788;p59" descr="Image"/>
          <p:cNvPicPr preferRelativeResize="0"/>
          <p:nvPr/>
        </p:nvPicPr>
        <p:blipFill rotWithShape="1">
          <a:blip r:embed="rId7">
            <a:alphaModFix/>
          </a:blip>
          <a:srcRect l="16195" r="8054" b="24268"/>
          <a:stretch/>
        </p:blipFill>
        <p:spPr>
          <a:xfrm>
            <a:off x="12640682" y="6802883"/>
            <a:ext cx="10580875" cy="5689747"/>
          </a:xfrm>
          <a:prstGeom prst="rect">
            <a:avLst/>
          </a:prstGeom>
          <a:noFill/>
          <a:ln>
            <a:noFill/>
          </a:ln>
        </p:spPr>
      </p:pic>
      <p:cxnSp>
        <p:nvCxnSpPr>
          <p:cNvPr id="789" name="Google Shape;789;p59"/>
          <p:cNvCxnSpPr/>
          <p:nvPr/>
        </p:nvCxnSpPr>
        <p:spPr>
          <a:xfrm>
            <a:off x="12259788" y="12611344"/>
            <a:ext cx="11342477" cy="1"/>
          </a:xfrm>
          <a:prstGeom prst="straightConnector1">
            <a:avLst/>
          </a:prstGeom>
          <a:noFill/>
          <a:ln w="25400" cap="flat" cmpd="sng">
            <a:solidFill>
              <a:srgbClr val="000000"/>
            </a:solidFill>
            <a:prstDash val="solid"/>
            <a:miter lim="400000"/>
            <a:headEnd type="none" w="sm" len="sm"/>
            <a:tailEnd type="none" w="sm" len="sm"/>
          </a:ln>
        </p:spPr>
      </p:cxnSp>
      <p:sp>
        <p:nvSpPr>
          <p:cNvPr id="790" name="Google Shape;790;p59"/>
          <p:cNvSpPr txBox="1"/>
          <p:nvPr/>
        </p:nvSpPr>
        <p:spPr>
          <a:xfrm>
            <a:off x="18994719" y="12785787"/>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pic>
        <p:nvPicPr>
          <p:cNvPr id="791" name="Google Shape;791;p59" descr="Line Shape"/>
          <p:cNvPicPr preferRelativeResize="0"/>
          <p:nvPr/>
        </p:nvPicPr>
        <p:blipFill rotWithShape="1">
          <a:blip r:embed="rId5">
            <a:alphaModFix/>
          </a:blip>
          <a:srcRect/>
          <a:stretch/>
        </p:blipFill>
        <p:spPr>
          <a:xfrm flipH="1">
            <a:off x="21879145" y="12270188"/>
            <a:ext cx="1321168" cy="365920"/>
          </a:xfrm>
          <a:prstGeom prst="rect">
            <a:avLst/>
          </a:prstGeom>
          <a:noFill/>
          <a:ln>
            <a:noFill/>
          </a:ln>
        </p:spPr>
      </p:pic>
      <p:cxnSp>
        <p:nvCxnSpPr>
          <p:cNvPr id="792" name="Google Shape;792;p59"/>
          <p:cNvCxnSpPr/>
          <p:nvPr/>
        </p:nvCxnSpPr>
        <p:spPr>
          <a:xfrm rot="10800000" flipH="1">
            <a:off x="19567792" y="12464003"/>
            <a:ext cx="1" cy="233582"/>
          </a:xfrm>
          <a:prstGeom prst="straightConnector1">
            <a:avLst/>
          </a:prstGeom>
          <a:noFill/>
          <a:ln w="25400" cap="flat" cmpd="sng">
            <a:solidFill>
              <a:srgbClr val="929292"/>
            </a:solidFill>
            <a:prstDash val="solid"/>
            <a:miter lim="400000"/>
            <a:headEnd type="none" w="sm" len="sm"/>
            <a:tailEnd type="none" w="sm" len="sm"/>
          </a:ln>
        </p:spPr>
      </p:cxnSp>
      <p:sp>
        <p:nvSpPr>
          <p:cNvPr id="793" name="Google Shape;793;p59"/>
          <p:cNvSpPr txBox="1"/>
          <p:nvPr/>
        </p:nvSpPr>
        <p:spPr>
          <a:xfrm>
            <a:off x="16076848" y="12782354"/>
            <a:ext cx="1409091"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1.05 s</a:t>
            </a:r>
            <a:endParaRPr/>
          </a:p>
        </p:txBody>
      </p:sp>
      <p:cxnSp>
        <p:nvCxnSpPr>
          <p:cNvPr id="794" name="Google Shape;794;p59"/>
          <p:cNvCxnSpPr/>
          <p:nvPr/>
        </p:nvCxnSpPr>
        <p:spPr>
          <a:xfrm rot="10800000" flipH="1">
            <a:off x="16781394" y="12460571"/>
            <a:ext cx="1" cy="233581"/>
          </a:xfrm>
          <a:prstGeom prst="straightConnector1">
            <a:avLst/>
          </a:prstGeom>
          <a:noFill/>
          <a:ln w="25400" cap="flat" cmpd="sng">
            <a:solidFill>
              <a:srgbClr val="929292"/>
            </a:solidFill>
            <a:prstDash val="solid"/>
            <a:miter lim="400000"/>
            <a:headEnd type="none" w="sm" len="sm"/>
            <a:tailEnd type="none" w="sm" len="sm"/>
          </a:ln>
        </p:spPr>
      </p:cxnSp>
      <p:pic>
        <p:nvPicPr>
          <p:cNvPr id="795" name="Google Shape;795;p59" descr="Line Shape"/>
          <p:cNvPicPr preferRelativeResize="0"/>
          <p:nvPr/>
        </p:nvPicPr>
        <p:blipFill rotWithShape="1">
          <a:blip r:embed="rId4">
            <a:alphaModFix/>
          </a:blip>
          <a:srcRect/>
          <a:stretch/>
        </p:blipFill>
        <p:spPr>
          <a:xfrm>
            <a:off x="15910027" y="12265273"/>
            <a:ext cx="1321167" cy="375751"/>
          </a:xfrm>
          <a:prstGeom prst="rect">
            <a:avLst/>
          </a:prstGeom>
          <a:noFill/>
          <a:ln>
            <a:noFill/>
          </a:ln>
        </p:spPr>
      </p:pic>
      <p:sp>
        <p:nvSpPr>
          <p:cNvPr id="796" name="Google Shape;796;p59"/>
          <p:cNvSpPr txBox="1"/>
          <p:nvPr/>
        </p:nvSpPr>
        <p:spPr>
          <a:xfrm>
            <a:off x="1395412" y="4883212"/>
            <a:ext cx="7256395" cy="1219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if p-value &gt; ⍺ → do not reject H</a:t>
            </a:r>
            <a:r>
              <a:rPr lang="en-US" sz="3200" b="0" i="0" u="none" strike="noStrike" cap="none" baseline="-25000">
                <a:solidFill>
                  <a:srgbClr val="5E5E5E"/>
                </a:solidFill>
                <a:latin typeface="Avenir"/>
                <a:ea typeface="Avenir"/>
                <a:cs typeface="Avenir"/>
                <a:sym typeface="Avenir"/>
              </a:rPr>
              <a:t>0</a:t>
            </a:r>
            <a:endParaRPr sz="2400" b="0" i="0" u="none" strike="noStrike" cap="none" baseline="-25000">
              <a:solidFill>
                <a:srgbClr val="5E5E5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if p-value &lt; ⍺ → reject H</a:t>
            </a:r>
            <a:r>
              <a:rPr lang="en-US" sz="3200" b="0" i="0" u="none" strike="noStrike" cap="none" baseline="-25000">
                <a:solidFill>
                  <a:srgbClr val="5E5E5E"/>
                </a:solidFill>
                <a:latin typeface="Avenir"/>
                <a:ea typeface="Avenir"/>
                <a:cs typeface="Avenir"/>
                <a:sym typeface="Avenir"/>
              </a:rPr>
              <a:t>0 </a:t>
            </a:r>
            <a:r>
              <a:rPr lang="en-US" sz="3200" b="0" i="0" u="none" strike="noStrike" cap="none">
                <a:solidFill>
                  <a:srgbClr val="5E5E5E"/>
                </a:solidFill>
                <a:latin typeface="Avenir"/>
                <a:ea typeface="Avenir"/>
                <a:cs typeface="Avenir"/>
                <a:sym typeface="Avenir"/>
              </a:rPr>
              <a:t>in favour of</a:t>
            </a:r>
            <a:r>
              <a:rPr lang="en-US" sz="3200" b="0" i="0" u="none" strike="noStrike" cap="none" baseline="-25000">
                <a:solidFill>
                  <a:srgbClr val="5E5E5E"/>
                </a:solidFill>
                <a:latin typeface="Avenir"/>
                <a:ea typeface="Avenir"/>
                <a:cs typeface="Avenir"/>
                <a:sym typeface="Avenir"/>
              </a:rPr>
              <a:t> </a:t>
            </a:r>
            <a:r>
              <a:rPr lang="en-US" sz="3200" b="0" i="0" u="none" strike="noStrike" cap="none">
                <a:solidFill>
                  <a:srgbClr val="5E5E5E"/>
                </a:solidFill>
                <a:latin typeface="Avenir"/>
                <a:ea typeface="Avenir"/>
                <a:cs typeface="Avenir"/>
                <a:sym typeface="Avenir"/>
              </a:rPr>
              <a:t>H</a:t>
            </a:r>
            <a:r>
              <a:rPr lang="en-US" sz="3200" b="0" i="0" u="none" strike="noStrike" cap="none" baseline="-25000">
                <a:solidFill>
                  <a:srgbClr val="5E5E5E"/>
                </a:solidFill>
                <a:latin typeface="Avenir"/>
                <a:ea typeface="Avenir"/>
                <a:cs typeface="Avenir"/>
                <a:sym typeface="Avenir"/>
              </a:rPr>
              <a:t>1</a:t>
            </a:r>
            <a:endParaRPr/>
          </a:p>
        </p:txBody>
      </p:sp>
      <p:sp>
        <p:nvSpPr>
          <p:cNvPr id="797" name="Google Shape;797;p59"/>
          <p:cNvSpPr txBox="1"/>
          <p:nvPr/>
        </p:nvSpPr>
        <p:spPr>
          <a:xfrm>
            <a:off x="1416006" y="6676559"/>
            <a:ext cx="9729339" cy="1219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⍺=0.05 → the type I error, the probability of rejecting </a:t>
            </a:r>
            <a:endParaRPr/>
          </a:p>
          <a:p>
            <a:pPr marL="0" marR="0" lvl="4" indent="182880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 H</a:t>
            </a:r>
            <a:r>
              <a:rPr lang="en-US" sz="3200" b="0" i="0" u="none" strike="noStrike" cap="none" baseline="-25000">
                <a:solidFill>
                  <a:srgbClr val="5E5E5E"/>
                </a:solidFill>
                <a:latin typeface="Avenir"/>
                <a:ea typeface="Avenir"/>
                <a:cs typeface="Avenir"/>
                <a:sym typeface="Avenir"/>
              </a:rPr>
              <a:t>0</a:t>
            </a:r>
            <a:r>
              <a:rPr lang="en-US" sz="3200" b="0" i="0" u="none" strike="noStrike" cap="none">
                <a:solidFill>
                  <a:srgbClr val="5E5E5E"/>
                </a:solidFill>
                <a:latin typeface="Avenir"/>
                <a:ea typeface="Avenir"/>
                <a:cs typeface="Avenir"/>
                <a:sym typeface="Avenir"/>
              </a:rPr>
              <a:t> when H</a:t>
            </a:r>
            <a:r>
              <a:rPr lang="en-US" sz="3200" b="0" i="0" u="none" strike="noStrike" cap="none" baseline="-25000">
                <a:solidFill>
                  <a:srgbClr val="5E5E5E"/>
                </a:solidFill>
                <a:latin typeface="Avenir"/>
                <a:ea typeface="Avenir"/>
                <a:cs typeface="Avenir"/>
                <a:sym typeface="Avenir"/>
              </a:rPr>
              <a:t>0</a:t>
            </a:r>
            <a:r>
              <a:rPr lang="en-US" sz="3200" b="0" i="0" u="none" strike="noStrike" cap="none">
                <a:solidFill>
                  <a:srgbClr val="5E5E5E"/>
                </a:solidFill>
                <a:latin typeface="Avenir"/>
                <a:ea typeface="Avenir"/>
                <a:cs typeface="Avenir"/>
                <a:sym typeface="Avenir"/>
              </a:rPr>
              <a:t> is correct </a:t>
            </a:r>
            <a:endParaRPr/>
          </a:p>
        </p:txBody>
      </p:sp>
      <p:cxnSp>
        <p:nvCxnSpPr>
          <p:cNvPr id="798" name="Google Shape;798;p59"/>
          <p:cNvCxnSpPr/>
          <p:nvPr/>
        </p:nvCxnSpPr>
        <p:spPr>
          <a:xfrm rot="10800000" flipH="1">
            <a:off x="11887200" y="4103143"/>
            <a:ext cx="1" cy="8595165"/>
          </a:xfrm>
          <a:prstGeom prst="straightConnector1">
            <a:avLst/>
          </a:prstGeom>
          <a:noFill/>
          <a:ln w="25400" cap="flat" cmpd="sng">
            <a:solidFill>
              <a:srgbClr val="D5D5D5"/>
            </a:solidFill>
            <a:prstDash val="dashDot"/>
            <a:miter lim="400000"/>
            <a:headEnd type="none" w="sm" len="sm"/>
            <a:tailEnd type="none" w="sm" len="sm"/>
          </a:ln>
        </p:spPr>
      </p:cxnSp>
      <p:sp>
        <p:nvSpPr>
          <p:cNvPr id="799" name="Google Shape;799;p59"/>
          <p:cNvSpPr txBox="1"/>
          <p:nvPr/>
        </p:nvSpPr>
        <p:spPr>
          <a:xfrm>
            <a:off x="12215812" y="3755040"/>
            <a:ext cx="3247645" cy="6604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Suppose H</a:t>
            </a:r>
            <a:r>
              <a:rPr lang="en-US" sz="3200" b="0" i="0" u="none" strike="noStrike" cap="none" baseline="-25000">
                <a:solidFill>
                  <a:srgbClr val="5E5E5E"/>
                </a:solidFill>
                <a:latin typeface="Avenir"/>
                <a:ea typeface="Avenir"/>
                <a:cs typeface="Avenir"/>
                <a:sym typeface="Avenir"/>
              </a:rPr>
              <a:t>1 </a:t>
            </a:r>
            <a:r>
              <a:rPr lang="en-US" sz="3200" b="0" i="0" u="none" strike="noStrike" cap="none">
                <a:solidFill>
                  <a:srgbClr val="5E5E5E"/>
                </a:solidFill>
                <a:latin typeface="Avenir"/>
                <a:ea typeface="Avenir"/>
                <a:cs typeface="Avenir"/>
                <a:sym typeface="Avenir"/>
              </a:rPr>
              <a:t>true: </a:t>
            </a:r>
            <a:endParaRPr/>
          </a:p>
        </p:txBody>
      </p:sp>
      <p:cxnSp>
        <p:nvCxnSpPr>
          <p:cNvPr id="800" name="Google Shape;800;p59"/>
          <p:cNvCxnSpPr/>
          <p:nvPr/>
        </p:nvCxnSpPr>
        <p:spPr>
          <a:xfrm rot="10800000" flipH="1">
            <a:off x="17218492" y="8753330"/>
            <a:ext cx="1" cy="3951585"/>
          </a:xfrm>
          <a:prstGeom prst="straightConnector1">
            <a:avLst/>
          </a:prstGeom>
          <a:noFill/>
          <a:ln w="25400" cap="flat" cmpd="sng">
            <a:solidFill>
              <a:srgbClr val="929292"/>
            </a:solidFill>
            <a:prstDash val="dashDot"/>
            <a:miter lim="400000"/>
            <a:headEnd type="none" w="sm" len="sm"/>
            <a:tailEnd type="none" w="sm" len="sm"/>
          </a:ln>
        </p:spPr>
      </p:cxnSp>
      <p:pic>
        <p:nvPicPr>
          <p:cNvPr id="801" name="Google Shape;801;p59" descr="Line Shape"/>
          <p:cNvPicPr preferRelativeResize="0"/>
          <p:nvPr/>
        </p:nvPicPr>
        <p:blipFill rotWithShape="1">
          <a:blip r:embed="rId8">
            <a:alphaModFix/>
          </a:blip>
          <a:srcRect/>
          <a:stretch/>
        </p:blipFill>
        <p:spPr>
          <a:xfrm>
            <a:off x="17136745" y="9229293"/>
            <a:ext cx="2437912" cy="3438038"/>
          </a:xfrm>
          <a:prstGeom prst="rect">
            <a:avLst/>
          </a:prstGeom>
          <a:noFill/>
          <a:ln>
            <a:noFill/>
          </a:ln>
        </p:spPr>
      </p:pic>
      <p:sp>
        <p:nvSpPr>
          <p:cNvPr id="802" name="Google Shape;802;p59"/>
          <p:cNvSpPr/>
          <p:nvPr/>
        </p:nvSpPr>
        <p:spPr>
          <a:xfrm>
            <a:off x="12891930" y="5968530"/>
            <a:ext cx="4351800" cy="3893242"/>
          </a:xfrm>
          <a:custGeom>
            <a:avLst/>
            <a:gdLst/>
            <a:ahLst/>
            <a:cxnLst/>
            <a:rect l="l" t="t" r="r" b="b"/>
            <a:pathLst>
              <a:path w="21600" h="21600" extrusionOk="0">
                <a:moveTo>
                  <a:pt x="0" y="0"/>
                </a:moveTo>
                <a:cubicBezTo>
                  <a:pt x="3278" y="13274"/>
                  <a:pt x="10478" y="20474"/>
                  <a:pt x="21600" y="21600"/>
                </a:cubicBezTo>
              </a:path>
            </a:pathLst>
          </a:custGeom>
          <a:noFill/>
          <a:ln w="25400" cap="flat" cmpd="sng">
            <a:solidFill>
              <a:srgbClr val="000000"/>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E5E5E"/>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803" name="Google Shape;803;p59"/>
          <p:cNvSpPr txBox="1"/>
          <p:nvPr/>
        </p:nvSpPr>
        <p:spPr>
          <a:xfrm>
            <a:off x="12421878" y="4819203"/>
            <a:ext cx="9533049" cy="1579920"/>
          </a:xfrm>
          <a:prstGeom prst="rect">
            <a:avLst/>
          </a:prstGeom>
          <a:noFill/>
          <a:ln>
            <a:noFill/>
          </a:ln>
        </p:spPr>
        <p:txBody>
          <a:bodyPr spcFirstLastPara="1" wrap="square" lIns="50800" tIns="50800" rIns="50800" bIns="50800" anchor="ctr" anchorCtr="0">
            <a:spAutoFit/>
          </a:bodyPr>
          <a:lstStyle/>
          <a:p>
            <a:pPr lvl="0">
              <a:buClr>
                <a:srgbClr val="5E5E5E"/>
              </a:buClr>
              <a:buSzPts val="3200"/>
            </a:pPr>
            <a:r>
              <a:rPr lang="en-US" sz="3200" dirty="0">
                <a:solidFill>
                  <a:srgbClr val="5E5E5E"/>
                </a:solidFill>
                <a:latin typeface="Avenir"/>
                <a:ea typeface="Avenir"/>
                <a:cs typeface="Avenir"/>
                <a:sym typeface="Avenir"/>
              </a:rPr>
              <a:t>β</a:t>
            </a:r>
            <a:r>
              <a:rPr lang="en-US" sz="3200" b="0" i="0" u="none" strike="noStrike" cap="none" dirty="0">
                <a:solidFill>
                  <a:srgbClr val="5E5E5E"/>
                </a:solidFill>
                <a:latin typeface="Avenir"/>
                <a:ea typeface="Avenir"/>
                <a:cs typeface="Avenir"/>
                <a:sym typeface="Avenir"/>
              </a:rPr>
              <a:t> → the type II error, the probability of not rejecting </a:t>
            </a:r>
            <a:endParaRPr dirty="0"/>
          </a:p>
          <a:p>
            <a:pPr marL="0" marR="0" lvl="4" indent="1828800" algn="l" rtl="0">
              <a:lnSpc>
                <a:spcPct val="100000"/>
              </a:lnSpc>
              <a:spcBef>
                <a:spcPts val="0"/>
              </a:spcBef>
              <a:spcAft>
                <a:spcPts val="0"/>
              </a:spcAft>
              <a:buClr>
                <a:srgbClr val="5E5E5E"/>
              </a:buClr>
              <a:buSzPts val="3200"/>
              <a:buFont typeface="Avenir"/>
              <a:buNone/>
            </a:pPr>
            <a:r>
              <a:rPr lang="en-US" sz="3200" b="0" i="0" u="none" strike="noStrike" cap="none" dirty="0">
                <a:solidFill>
                  <a:srgbClr val="5E5E5E"/>
                </a:solidFill>
                <a:latin typeface="Avenir"/>
                <a:ea typeface="Avenir"/>
                <a:cs typeface="Avenir"/>
                <a:sym typeface="Avenir"/>
              </a:rPr>
              <a:t> H</a:t>
            </a:r>
            <a:r>
              <a:rPr lang="en-US" sz="3200" b="0" i="0" u="none" strike="noStrike" cap="none" baseline="-25000" dirty="0">
                <a:solidFill>
                  <a:srgbClr val="5E5E5E"/>
                </a:solidFill>
                <a:latin typeface="Avenir"/>
                <a:ea typeface="Avenir"/>
                <a:cs typeface="Avenir"/>
                <a:sym typeface="Avenir"/>
              </a:rPr>
              <a:t>0</a:t>
            </a:r>
            <a:r>
              <a:rPr lang="en-US" sz="3200" b="0" i="0" u="none" strike="noStrike" cap="none" dirty="0">
                <a:solidFill>
                  <a:srgbClr val="5E5E5E"/>
                </a:solidFill>
                <a:latin typeface="Avenir"/>
                <a:ea typeface="Avenir"/>
                <a:cs typeface="Avenir"/>
                <a:sym typeface="Avenir"/>
              </a:rPr>
              <a:t> when H</a:t>
            </a:r>
            <a:r>
              <a:rPr lang="en-US" sz="3200" b="0" i="0" u="none" strike="noStrike" cap="none" baseline="-25000" dirty="0">
                <a:solidFill>
                  <a:srgbClr val="5E5E5E"/>
                </a:solidFill>
                <a:latin typeface="Avenir"/>
                <a:ea typeface="Avenir"/>
                <a:cs typeface="Avenir"/>
                <a:sym typeface="Avenir"/>
              </a:rPr>
              <a:t>1</a:t>
            </a:r>
            <a:r>
              <a:rPr lang="en-US" sz="3200" b="0" i="0" u="none" strike="noStrike" cap="none" dirty="0">
                <a:solidFill>
                  <a:srgbClr val="5E5E5E"/>
                </a:solidFill>
                <a:latin typeface="Avenir"/>
                <a:ea typeface="Avenir"/>
                <a:cs typeface="Avenir"/>
                <a:sym typeface="Avenir"/>
              </a:rPr>
              <a:t> is correct </a:t>
            </a:r>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807"/>
        <p:cNvGrpSpPr/>
        <p:nvPr/>
      </p:nvGrpSpPr>
      <p:grpSpPr>
        <a:xfrm>
          <a:off x="0" y="0"/>
          <a:ext cx="0" cy="0"/>
          <a:chOff x="0" y="0"/>
          <a:chExt cx="0" cy="0"/>
        </a:xfrm>
      </p:grpSpPr>
      <p:sp>
        <p:nvSpPr>
          <p:cNvPr id="808" name="Google Shape;808;p60"/>
          <p:cNvSpPr txBox="1">
            <a:spLocks noGrp="1"/>
          </p:cNvSpPr>
          <p:nvPr>
            <p:ph type="title" idx="4294967295"/>
          </p:nvPr>
        </p:nvSpPr>
        <p:spPr>
          <a:xfrm>
            <a:off x="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Type I and Type II Errors</a:t>
            </a:r>
            <a:endParaRPr/>
          </a:p>
        </p:txBody>
      </p:sp>
      <p:sp>
        <p:nvSpPr>
          <p:cNvPr id="809" name="Google Shape;809;p60"/>
          <p:cNvSpPr txBox="1"/>
          <p:nvPr/>
        </p:nvSpPr>
        <p:spPr>
          <a:xfrm>
            <a:off x="1421027" y="3190102"/>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pic>
        <p:nvPicPr>
          <p:cNvPr id="810" name="Google Shape;810;p60" descr="Image"/>
          <p:cNvPicPr preferRelativeResize="0"/>
          <p:nvPr/>
        </p:nvPicPr>
        <p:blipFill rotWithShape="1">
          <a:blip r:embed="rId3">
            <a:alphaModFix/>
          </a:blip>
          <a:srcRect l="37813" t="18895" b="12835"/>
          <a:stretch/>
        </p:blipFill>
        <p:spPr>
          <a:xfrm>
            <a:off x="1766558" y="8240508"/>
            <a:ext cx="8692573" cy="5132791"/>
          </a:xfrm>
          <a:prstGeom prst="rect">
            <a:avLst/>
          </a:prstGeom>
          <a:noFill/>
          <a:ln>
            <a:noFill/>
          </a:ln>
        </p:spPr>
      </p:pic>
      <p:cxnSp>
        <p:nvCxnSpPr>
          <p:cNvPr id="811" name="Google Shape;811;p60"/>
          <p:cNvCxnSpPr/>
          <p:nvPr/>
        </p:nvCxnSpPr>
        <p:spPr>
          <a:xfrm>
            <a:off x="1663700" y="12611344"/>
            <a:ext cx="7973403" cy="1"/>
          </a:xfrm>
          <a:prstGeom prst="straightConnector1">
            <a:avLst/>
          </a:prstGeom>
          <a:noFill/>
          <a:ln w="25400" cap="flat" cmpd="sng">
            <a:solidFill>
              <a:srgbClr val="000000"/>
            </a:solidFill>
            <a:prstDash val="solid"/>
            <a:miter lim="400000"/>
            <a:headEnd type="none" w="sm" len="sm"/>
            <a:tailEnd type="none" w="sm" len="sm"/>
          </a:ln>
        </p:spPr>
      </p:cxnSp>
      <p:sp>
        <p:nvSpPr>
          <p:cNvPr id="812" name="Google Shape;812;p60"/>
          <p:cNvSpPr txBox="1"/>
          <p:nvPr/>
        </p:nvSpPr>
        <p:spPr>
          <a:xfrm>
            <a:off x="5077326" y="12802066"/>
            <a:ext cx="1250596"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pic>
        <p:nvPicPr>
          <p:cNvPr id="813" name="Google Shape;813;p60" descr="Line Shape"/>
          <p:cNvPicPr preferRelativeResize="0"/>
          <p:nvPr/>
        </p:nvPicPr>
        <p:blipFill rotWithShape="1">
          <a:blip r:embed="rId4">
            <a:alphaModFix/>
          </a:blip>
          <a:srcRect/>
          <a:stretch/>
        </p:blipFill>
        <p:spPr>
          <a:xfrm>
            <a:off x="1992635" y="12281551"/>
            <a:ext cx="1321167" cy="375752"/>
          </a:xfrm>
          <a:prstGeom prst="rect">
            <a:avLst/>
          </a:prstGeom>
          <a:noFill/>
          <a:ln>
            <a:noFill/>
          </a:ln>
        </p:spPr>
      </p:pic>
      <p:pic>
        <p:nvPicPr>
          <p:cNvPr id="814" name="Google Shape;814;p60" descr="Line Shape"/>
          <p:cNvPicPr preferRelativeResize="0"/>
          <p:nvPr/>
        </p:nvPicPr>
        <p:blipFill rotWithShape="1">
          <a:blip r:embed="rId5">
            <a:alphaModFix/>
          </a:blip>
          <a:srcRect/>
          <a:stretch/>
        </p:blipFill>
        <p:spPr>
          <a:xfrm flipH="1">
            <a:off x="7961754" y="12286466"/>
            <a:ext cx="1321167" cy="365920"/>
          </a:xfrm>
          <a:prstGeom prst="rect">
            <a:avLst/>
          </a:prstGeom>
          <a:noFill/>
          <a:ln>
            <a:noFill/>
          </a:ln>
        </p:spPr>
      </p:pic>
      <p:pic>
        <p:nvPicPr>
          <p:cNvPr id="815" name="Google Shape;815;p60" descr="Line Line"/>
          <p:cNvPicPr preferRelativeResize="0"/>
          <p:nvPr/>
        </p:nvPicPr>
        <p:blipFill rotWithShape="1">
          <a:blip r:embed="rId6">
            <a:alphaModFix/>
          </a:blip>
          <a:srcRect/>
          <a:stretch/>
        </p:blipFill>
        <p:spPr>
          <a:xfrm rot="-5400000">
            <a:off x="2602641" y="12206358"/>
            <a:ext cx="867585" cy="143685"/>
          </a:xfrm>
          <a:prstGeom prst="rect">
            <a:avLst/>
          </a:prstGeom>
          <a:noFill/>
          <a:ln>
            <a:noFill/>
          </a:ln>
        </p:spPr>
      </p:pic>
      <p:cxnSp>
        <p:nvCxnSpPr>
          <p:cNvPr id="816" name="Google Shape;816;p60"/>
          <p:cNvCxnSpPr/>
          <p:nvPr/>
        </p:nvCxnSpPr>
        <p:spPr>
          <a:xfrm rot="10800000" flipH="1">
            <a:off x="5650401" y="12480282"/>
            <a:ext cx="1" cy="233582"/>
          </a:xfrm>
          <a:prstGeom prst="straightConnector1">
            <a:avLst/>
          </a:prstGeom>
          <a:noFill/>
          <a:ln w="25400" cap="flat" cmpd="sng">
            <a:solidFill>
              <a:srgbClr val="929292"/>
            </a:solidFill>
            <a:prstDash val="solid"/>
            <a:miter lim="400000"/>
            <a:headEnd type="none" w="sm" len="sm"/>
            <a:tailEnd type="none" w="sm" len="sm"/>
          </a:ln>
        </p:spPr>
      </p:cxnSp>
      <p:pic>
        <p:nvPicPr>
          <p:cNvPr id="817" name="Google Shape;817;p60" descr="Image"/>
          <p:cNvPicPr preferRelativeResize="0"/>
          <p:nvPr/>
        </p:nvPicPr>
        <p:blipFill rotWithShape="1">
          <a:blip r:embed="rId7">
            <a:alphaModFix/>
          </a:blip>
          <a:srcRect l="16195" r="8054" b="24268"/>
          <a:stretch/>
        </p:blipFill>
        <p:spPr>
          <a:xfrm>
            <a:off x="12640682" y="6802883"/>
            <a:ext cx="10580875" cy="5689747"/>
          </a:xfrm>
          <a:prstGeom prst="rect">
            <a:avLst/>
          </a:prstGeom>
          <a:noFill/>
          <a:ln>
            <a:noFill/>
          </a:ln>
        </p:spPr>
      </p:pic>
      <p:cxnSp>
        <p:nvCxnSpPr>
          <p:cNvPr id="818" name="Google Shape;818;p60"/>
          <p:cNvCxnSpPr/>
          <p:nvPr/>
        </p:nvCxnSpPr>
        <p:spPr>
          <a:xfrm>
            <a:off x="12259788" y="12611344"/>
            <a:ext cx="11342477" cy="1"/>
          </a:xfrm>
          <a:prstGeom prst="straightConnector1">
            <a:avLst/>
          </a:prstGeom>
          <a:noFill/>
          <a:ln w="25400" cap="flat" cmpd="sng">
            <a:solidFill>
              <a:srgbClr val="000000"/>
            </a:solidFill>
            <a:prstDash val="solid"/>
            <a:miter lim="400000"/>
            <a:headEnd type="none" w="sm" len="sm"/>
            <a:tailEnd type="none" w="sm" len="sm"/>
          </a:ln>
        </p:spPr>
      </p:cxnSp>
      <p:sp>
        <p:nvSpPr>
          <p:cNvPr id="819" name="Google Shape;819;p60"/>
          <p:cNvSpPr txBox="1"/>
          <p:nvPr/>
        </p:nvSpPr>
        <p:spPr>
          <a:xfrm>
            <a:off x="18994719" y="12785787"/>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pic>
        <p:nvPicPr>
          <p:cNvPr id="820" name="Google Shape;820;p60" descr="Line Shape"/>
          <p:cNvPicPr preferRelativeResize="0"/>
          <p:nvPr/>
        </p:nvPicPr>
        <p:blipFill rotWithShape="1">
          <a:blip r:embed="rId5">
            <a:alphaModFix/>
          </a:blip>
          <a:srcRect/>
          <a:stretch/>
        </p:blipFill>
        <p:spPr>
          <a:xfrm flipH="1">
            <a:off x="21879145" y="12270188"/>
            <a:ext cx="1321168" cy="365920"/>
          </a:xfrm>
          <a:prstGeom prst="rect">
            <a:avLst/>
          </a:prstGeom>
          <a:noFill/>
          <a:ln>
            <a:noFill/>
          </a:ln>
        </p:spPr>
      </p:pic>
      <p:cxnSp>
        <p:nvCxnSpPr>
          <p:cNvPr id="821" name="Google Shape;821;p60"/>
          <p:cNvCxnSpPr/>
          <p:nvPr/>
        </p:nvCxnSpPr>
        <p:spPr>
          <a:xfrm rot="10800000" flipH="1">
            <a:off x="19567792" y="12464003"/>
            <a:ext cx="1" cy="233582"/>
          </a:xfrm>
          <a:prstGeom prst="straightConnector1">
            <a:avLst/>
          </a:prstGeom>
          <a:noFill/>
          <a:ln w="25400" cap="flat" cmpd="sng">
            <a:solidFill>
              <a:srgbClr val="929292"/>
            </a:solidFill>
            <a:prstDash val="solid"/>
            <a:miter lim="400000"/>
            <a:headEnd type="none" w="sm" len="sm"/>
            <a:tailEnd type="none" w="sm" len="sm"/>
          </a:ln>
        </p:spPr>
      </p:cxnSp>
      <p:sp>
        <p:nvSpPr>
          <p:cNvPr id="822" name="Google Shape;822;p60"/>
          <p:cNvSpPr txBox="1"/>
          <p:nvPr/>
        </p:nvSpPr>
        <p:spPr>
          <a:xfrm>
            <a:off x="16076848" y="12782354"/>
            <a:ext cx="1409091"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1.05 s</a:t>
            </a:r>
            <a:endParaRPr/>
          </a:p>
        </p:txBody>
      </p:sp>
      <p:cxnSp>
        <p:nvCxnSpPr>
          <p:cNvPr id="823" name="Google Shape;823;p60"/>
          <p:cNvCxnSpPr/>
          <p:nvPr/>
        </p:nvCxnSpPr>
        <p:spPr>
          <a:xfrm rot="10800000" flipH="1">
            <a:off x="16781394" y="12460571"/>
            <a:ext cx="1" cy="233581"/>
          </a:xfrm>
          <a:prstGeom prst="straightConnector1">
            <a:avLst/>
          </a:prstGeom>
          <a:noFill/>
          <a:ln w="25400" cap="flat" cmpd="sng">
            <a:solidFill>
              <a:srgbClr val="929292"/>
            </a:solidFill>
            <a:prstDash val="solid"/>
            <a:miter lim="400000"/>
            <a:headEnd type="none" w="sm" len="sm"/>
            <a:tailEnd type="none" w="sm" len="sm"/>
          </a:ln>
        </p:spPr>
      </p:cxnSp>
      <p:sp>
        <p:nvSpPr>
          <p:cNvPr id="824" name="Google Shape;824;p60"/>
          <p:cNvSpPr txBox="1"/>
          <p:nvPr/>
        </p:nvSpPr>
        <p:spPr>
          <a:xfrm>
            <a:off x="1395412" y="4883212"/>
            <a:ext cx="7256395" cy="1219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if p-value &gt; ⍺ → do not reject H</a:t>
            </a:r>
            <a:r>
              <a:rPr lang="en-US" sz="3200" b="0" i="0" u="none" strike="noStrike" cap="none" baseline="-25000">
                <a:solidFill>
                  <a:srgbClr val="5E5E5E"/>
                </a:solidFill>
                <a:latin typeface="Avenir"/>
                <a:ea typeface="Avenir"/>
                <a:cs typeface="Avenir"/>
                <a:sym typeface="Avenir"/>
              </a:rPr>
              <a:t>0</a:t>
            </a:r>
            <a:endParaRPr sz="2400" b="0" i="0" u="none" strike="noStrike" cap="none" baseline="-25000">
              <a:solidFill>
                <a:srgbClr val="5E5E5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if p-value &lt; ⍺ → reject H</a:t>
            </a:r>
            <a:r>
              <a:rPr lang="en-US" sz="3200" b="0" i="0" u="none" strike="noStrike" cap="none" baseline="-25000">
                <a:solidFill>
                  <a:srgbClr val="5E5E5E"/>
                </a:solidFill>
                <a:latin typeface="Avenir"/>
                <a:ea typeface="Avenir"/>
                <a:cs typeface="Avenir"/>
                <a:sym typeface="Avenir"/>
              </a:rPr>
              <a:t>0 </a:t>
            </a:r>
            <a:r>
              <a:rPr lang="en-US" sz="3200" b="0" i="0" u="none" strike="noStrike" cap="none">
                <a:solidFill>
                  <a:srgbClr val="5E5E5E"/>
                </a:solidFill>
                <a:latin typeface="Avenir"/>
                <a:ea typeface="Avenir"/>
                <a:cs typeface="Avenir"/>
                <a:sym typeface="Avenir"/>
              </a:rPr>
              <a:t>in favour of</a:t>
            </a:r>
            <a:r>
              <a:rPr lang="en-US" sz="3200" b="0" i="0" u="none" strike="noStrike" cap="none" baseline="-25000">
                <a:solidFill>
                  <a:srgbClr val="5E5E5E"/>
                </a:solidFill>
                <a:latin typeface="Avenir"/>
                <a:ea typeface="Avenir"/>
                <a:cs typeface="Avenir"/>
                <a:sym typeface="Avenir"/>
              </a:rPr>
              <a:t> </a:t>
            </a:r>
            <a:r>
              <a:rPr lang="en-US" sz="3200" b="0" i="0" u="none" strike="noStrike" cap="none">
                <a:solidFill>
                  <a:srgbClr val="5E5E5E"/>
                </a:solidFill>
                <a:latin typeface="Avenir"/>
                <a:ea typeface="Avenir"/>
                <a:cs typeface="Avenir"/>
                <a:sym typeface="Avenir"/>
              </a:rPr>
              <a:t>H</a:t>
            </a:r>
            <a:r>
              <a:rPr lang="en-US" sz="3200" b="0" i="0" u="none" strike="noStrike" cap="none" baseline="-25000">
                <a:solidFill>
                  <a:srgbClr val="5E5E5E"/>
                </a:solidFill>
                <a:latin typeface="Avenir"/>
                <a:ea typeface="Avenir"/>
                <a:cs typeface="Avenir"/>
                <a:sym typeface="Avenir"/>
              </a:rPr>
              <a:t>1</a:t>
            </a:r>
            <a:endParaRPr/>
          </a:p>
        </p:txBody>
      </p:sp>
      <p:sp>
        <p:nvSpPr>
          <p:cNvPr id="825" name="Google Shape;825;p60"/>
          <p:cNvSpPr txBox="1"/>
          <p:nvPr/>
        </p:nvSpPr>
        <p:spPr>
          <a:xfrm>
            <a:off x="1416006" y="6676559"/>
            <a:ext cx="9729339" cy="1219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⍺=0.05 → the type I error, the probability of rejecting </a:t>
            </a:r>
            <a:endParaRPr/>
          </a:p>
          <a:p>
            <a:pPr marL="0" marR="0" lvl="4" indent="182880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 H</a:t>
            </a:r>
            <a:r>
              <a:rPr lang="en-US" sz="3200" b="0" i="0" u="none" strike="noStrike" cap="none" baseline="-25000">
                <a:solidFill>
                  <a:srgbClr val="5E5E5E"/>
                </a:solidFill>
                <a:latin typeface="Avenir"/>
                <a:ea typeface="Avenir"/>
                <a:cs typeface="Avenir"/>
                <a:sym typeface="Avenir"/>
              </a:rPr>
              <a:t>0</a:t>
            </a:r>
            <a:r>
              <a:rPr lang="en-US" sz="3200" b="0" i="0" u="none" strike="noStrike" cap="none">
                <a:solidFill>
                  <a:srgbClr val="5E5E5E"/>
                </a:solidFill>
                <a:latin typeface="Avenir"/>
                <a:ea typeface="Avenir"/>
                <a:cs typeface="Avenir"/>
                <a:sym typeface="Avenir"/>
              </a:rPr>
              <a:t> when H</a:t>
            </a:r>
            <a:r>
              <a:rPr lang="en-US" sz="3200" b="0" i="0" u="none" strike="noStrike" cap="none" baseline="-25000">
                <a:solidFill>
                  <a:srgbClr val="5E5E5E"/>
                </a:solidFill>
                <a:latin typeface="Avenir"/>
                <a:ea typeface="Avenir"/>
                <a:cs typeface="Avenir"/>
                <a:sym typeface="Avenir"/>
              </a:rPr>
              <a:t>0</a:t>
            </a:r>
            <a:r>
              <a:rPr lang="en-US" sz="3200" b="0" i="0" u="none" strike="noStrike" cap="none">
                <a:solidFill>
                  <a:srgbClr val="5E5E5E"/>
                </a:solidFill>
                <a:latin typeface="Avenir"/>
                <a:ea typeface="Avenir"/>
                <a:cs typeface="Avenir"/>
                <a:sym typeface="Avenir"/>
              </a:rPr>
              <a:t> is correct </a:t>
            </a:r>
            <a:endParaRPr/>
          </a:p>
        </p:txBody>
      </p:sp>
      <p:cxnSp>
        <p:nvCxnSpPr>
          <p:cNvPr id="826" name="Google Shape;826;p60"/>
          <p:cNvCxnSpPr/>
          <p:nvPr/>
        </p:nvCxnSpPr>
        <p:spPr>
          <a:xfrm rot="10800000" flipH="1">
            <a:off x="11887200" y="4103143"/>
            <a:ext cx="1" cy="8595165"/>
          </a:xfrm>
          <a:prstGeom prst="straightConnector1">
            <a:avLst/>
          </a:prstGeom>
          <a:noFill/>
          <a:ln w="25400" cap="flat" cmpd="sng">
            <a:solidFill>
              <a:srgbClr val="D5D5D5"/>
            </a:solidFill>
            <a:prstDash val="dashDot"/>
            <a:miter lim="400000"/>
            <a:headEnd type="none" w="sm" len="sm"/>
            <a:tailEnd type="none" w="sm" len="sm"/>
          </a:ln>
        </p:spPr>
      </p:cxnSp>
      <p:sp>
        <p:nvSpPr>
          <p:cNvPr id="827" name="Google Shape;827;p60"/>
          <p:cNvSpPr txBox="1"/>
          <p:nvPr/>
        </p:nvSpPr>
        <p:spPr>
          <a:xfrm>
            <a:off x="12215812" y="3755040"/>
            <a:ext cx="3247645" cy="6604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Suppose H</a:t>
            </a:r>
            <a:r>
              <a:rPr lang="en-US" sz="3200" b="0" i="0" u="none" strike="noStrike" cap="none" baseline="-25000">
                <a:solidFill>
                  <a:srgbClr val="5E5E5E"/>
                </a:solidFill>
                <a:latin typeface="Avenir"/>
                <a:ea typeface="Avenir"/>
                <a:cs typeface="Avenir"/>
                <a:sym typeface="Avenir"/>
              </a:rPr>
              <a:t>1 </a:t>
            </a:r>
            <a:r>
              <a:rPr lang="en-US" sz="3200" b="0" i="0" u="none" strike="noStrike" cap="none">
                <a:solidFill>
                  <a:srgbClr val="5E5E5E"/>
                </a:solidFill>
                <a:latin typeface="Avenir"/>
                <a:ea typeface="Avenir"/>
                <a:cs typeface="Avenir"/>
                <a:sym typeface="Avenir"/>
              </a:rPr>
              <a:t>true: </a:t>
            </a:r>
            <a:endParaRPr/>
          </a:p>
        </p:txBody>
      </p:sp>
      <p:cxnSp>
        <p:nvCxnSpPr>
          <p:cNvPr id="828" name="Google Shape;828;p60"/>
          <p:cNvCxnSpPr/>
          <p:nvPr/>
        </p:nvCxnSpPr>
        <p:spPr>
          <a:xfrm rot="10800000" flipH="1">
            <a:off x="17218492" y="8753330"/>
            <a:ext cx="1" cy="3951585"/>
          </a:xfrm>
          <a:prstGeom prst="straightConnector1">
            <a:avLst/>
          </a:prstGeom>
          <a:noFill/>
          <a:ln w="25400" cap="flat" cmpd="sng">
            <a:solidFill>
              <a:srgbClr val="929292"/>
            </a:solidFill>
            <a:prstDash val="dashDot"/>
            <a:miter lim="400000"/>
            <a:headEnd type="none" w="sm" len="sm"/>
            <a:tailEnd type="none" w="sm" len="sm"/>
          </a:ln>
        </p:spPr>
      </p:cxnSp>
      <p:pic>
        <p:nvPicPr>
          <p:cNvPr id="829" name="Google Shape;829;p60" descr="Line Shape"/>
          <p:cNvPicPr preferRelativeResize="0"/>
          <p:nvPr/>
        </p:nvPicPr>
        <p:blipFill rotWithShape="1">
          <a:blip r:embed="rId8">
            <a:alphaModFix/>
          </a:blip>
          <a:srcRect/>
          <a:stretch/>
        </p:blipFill>
        <p:spPr>
          <a:xfrm>
            <a:off x="17136745" y="9229293"/>
            <a:ext cx="2437912" cy="3438038"/>
          </a:xfrm>
          <a:prstGeom prst="rect">
            <a:avLst/>
          </a:prstGeom>
          <a:noFill/>
          <a:ln>
            <a:noFill/>
          </a:ln>
        </p:spPr>
      </p:pic>
      <p:sp>
        <p:nvSpPr>
          <p:cNvPr id="830" name="Google Shape;830;p60"/>
          <p:cNvSpPr txBox="1"/>
          <p:nvPr/>
        </p:nvSpPr>
        <p:spPr>
          <a:xfrm>
            <a:off x="12421878" y="4819203"/>
            <a:ext cx="9432345" cy="157992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dirty="0">
                <a:solidFill>
                  <a:srgbClr val="5E5E5E"/>
                </a:solidFill>
                <a:latin typeface="Avenir"/>
                <a:ea typeface="Avenir"/>
                <a:cs typeface="Avenir"/>
                <a:sym typeface="Avenir"/>
              </a:rPr>
              <a:t>β</a:t>
            </a:r>
            <a:r>
              <a:rPr lang="en-US" sz="3200" b="0" i="0" u="none" strike="noStrike" cap="none" dirty="0">
                <a:solidFill>
                  <a:srgbClr val="5E5E5E"/>
                </a:solidFill>
                <a:latin typeface="Avenir"/>
                <a:ea typeface="Avenir"/>
                <a:cs typeface="Avenir"/>
                <a:sym typeface="Avenir"/>
              </a:rPr>
              <a:t> → the type II error, the probability of not rejecting</a:t>
            </a:r>
            <a:endParaRPr dirty="0"/>
          </a:p>
          <a:p>
            <a:pPr marL="0" marR="0" lvl="2" indent="914400" algn="l" rtl="0">
              <a:lnSpc>
                <a:spcPct val="100000"/>
              </a:lnSpc>
              <a:spcBef>
                <a:spcPts val="0"/>
              </a:spcBef>
              <a:spcAft>
                <a:spcPts val="0"/>
              </a:spcAft>
              <a:buClr>
                <a:srgbClr val="5E5E5E"/>
              </a:buClr>
              <a:buSzPts val="3200"/>
              <a:buFont typeface="Avenir"/>
              <a:buNone/>
            </a:pPr>
            <a:r>
              <a:rPr lang="en-US" sz="3200" b="0" i="0" u="none" strike="noStrike" cap="none" dirty="0">
                <a:solidFill>
                  <a:srgbClr val="5E5E5E"/>
                </a:solidFill>
                <a:latin typeface="Avenir"/>
                <a:ea typeface="Avenir"/>
                <a:cs typeface="Avenir"/>
                <a:sym typeface="Avenir"/>
              </a:rPr>
              <a:t>H</a:t>
            </a:r>
            <a:r>
              <a:rPr lang="en-US" sz="3200" b="0" i="0" u="none" strike="noStrike" cap="none" baseline="-25000" dirty="0">
                <a:solidFill>
                  <a:srgbClr val="5E5E5E"/>
                </a:solidFill>
                <a:latin typeface="Avenir"/>
                <a:ea typeface="Avenir"/>
                <a:cs typeface="Avenir"/>
                <a:sym typeface="Avenir"/>
              </a:rPr>
              <a:t>0</a:t>
            </a:r>
            <a:r>
              <a:rPr lang="en-US" sz="3200" b="0" i="0" u="none" strike="noStrike" cap="none" dirty="0">
                <a:solidFill>
                  <a:srgbClr val="5E5E5E"/>
                </a:solidFill>
                <a:latin typeface="Avenir"/>
                <a:ea typeface="Avenir"/>
                <a:cs typeface="Avenir"/>
                <a:sym typeface="Avenir"/>
              </a:rPr>
              <a:t> when H</a:t>
            </a:r>
            <a:r>
              <a:rPr lang="en-US" sz="3200" b="0" i="0" u="none" strike="noStrike" cap="none" baseline="-25000" dirty="0">
                <a:solidFill>
                  <a:srgbClr val="5E5E5E"/>
                </a:solidFill>
                <a:latin typeface="Avenir"/>
                <a:ea typeface="Avenir"/>
                <a:cs typeface="Avenir"/>
                <a:sym typeface="Avenir"/>
              </a:rPr>
              <a:t>1</a:t>
            </a:r>
            <a:r>
              <a:rPr lang="en-US" sz="3200" b="0" i="0" u="none" strike="noStrike" cap="none" dirty="0">
                <a:solidFill>
                  <a:srgbClr val="5E5E5E"/>
                </a:solidFill>
                <a:latin typeface="Avenir"/>
                <a:ea typeface="Avenir"/>
                <a:cs typeface="Avenir"/>
                <a:sym typeface="Avenir"/>
              </a:rPr>
              <a:t> is correct </a:t>
            </a:r>
            <a:endParaRPr dirty="0"/>
          </a:p>
        </p:txBody>
      </p:sp>
      <p:pic>
        <p:nvPicPr>
          <p:cNvPr id="831" name="Google Shape;831;p60" descr="Line Shape"/>
          <p:cNvPicPr preferRelativeResize="0"/>
          <p:nvPr/>
        </p:nvPicPr>
        <p:blipFill rotWithShape="1">
          <a:blip r:embed="rId9">
            <a:alphaModFix/>
          </a:blip>
          <a:srcRect/>
          <a:stretch/>
        </p:blipFill>
        <p:spPr>
          <a:xfrm>
            <a:off x="12521773" y="8375013"/>
            <a:ext cx="4830838" cy="4328042"/>
          </a:xfrm>
          <a:prstGeom prst="rect">
            <a:avLst/>
          </a:prstGeom>
          <a:noFill/>
          <a:ln>
            <a:noFill/>
          </a:ln>
        </p:spPr>
      </p:pic>
      <p:sp>
        <p:nvSpPr>
          <p:cNvPr id="832" name="Google Shape;832;p60"/>
          <p:cNvSpPr txBox="1"/>
          <p:nvPr/>
        </p:nvSpPr>
        <p:spPr>
          <a:xfrm>
            <a:off x="12389012" y="6207796"/>
            <a:ext cx="9950098" cy="1579920"/>
          </a:xfrm>
          <a:prstGeom prst="rect">
            <a:avLst/>
          </a:prstGeom>
          <a:noFill/>
          <a:ln>
            <a:noFill/>
          </a:ln>
        </p:spPr>
        <p:txBody>
          <a:bodyPr spcFirstLastPara="1" wrap="square" lIns="50800" tIns="50800" rIns="50800" bIns="50800" anchor="ctr" anchorCtr="0">
            <a:spAutoFit/>
          </a:bodyPr>
          <a:lstStyle/>
          <a:p>
            <a:pPr lvl="0">
              <a:buClr>
                <a:srgbClr val="5E5E5E"/>
              </a:buClr>
              <a:buSzPts val="3200"/>
            </a:pPr>
            <a:r>
              <a:rPr lang="en-US" sz="3200" b="0" i="0" u="none" strike="noStrike" cap="none" dirty="0">
                <a:solidFill>
                  <a:srgbClr val="5E5E5E"/>
                </a:solidFill>
                <a:latin typeface="Avenir"/>
                <a:ea typeface="Avenir"/>
                <a:cs typeface="Avenir"/>
                <a:sym typeface="Avenir"/>
              </a:rPr>
              <a:t>1- </a:t>
            </a:r>
            <a:r>
              <a:rPr lang="en-US" sz="3200" dirty="0">
                <a:solidFill>
                  <a:srgbClr val="5E5E5E"/>
                </a:solidFill>
                <a:latin typeface="Avenir"/>
                <a:ea typeface="Avenir"/>
                <a:cs typeface="Avenir"/>
                <a:sym typeface="Avenir"/>
              </a:rPr>
              <a:t>β</a:t>
            </a:r>
            <a:r>
              <a:rPr lang="en-US" sz="3200" b="0" i="0" u="none" strike="noStrike" cap="none" dirty="0">
                <a:solidFill>
                  <a:srgbClr val="5E5E5E"/>
                </a:solidFill>
                <a:latin typeface="Avenir"/>
                <a:ea typeface="Avenir"/>
                <a:cs typeface="Avenir"/>
                <a:sym typeface="Avenir"/>
              </a:rPr>
              <a:t> → Power is the probability that we actually detect </a:t>
            </a:r>
            <a:endParaRPr dirty="0"/>
          </a:p>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dirty="0">
                <a:solidFill>
                  <a:srgbClr val="5E5E5E"/>
                </a:solidFill>
                <a:latin typeface="Avenir"/>
                <a:ea typeface="Avenir"/>
                <a:cs typeface="Avenir"/>
                <a:sym typeface="Avenir"/>
              </a:rPr>
              <a:t>an effect that exists</a:t>
            </a:r>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836"/>
        <p:cNvGrpSpPr/>
        <p:nvPr/>
      </p:nvGrpSpPr>
      <p:grpSpPr>
        <a:xfrm>
          <a:off x="0" y="0"/>
          <a:ext cx="0" cy="0"/>
          <a:chOff x="0" y="0"/>
          <a:chExt cx="0" cy="0"/>
        </a:xfrm>
      </p:grpSpPr>
      <p:sp>
        <p:nvSpPr>
          <p:cNvPr id="837" name="Google Shape;837;p61"/>
          <p:cNvSpPr/>
          <p:nvPr/>
        </p:nvSpPr>
        <p:spPr>
          <a:xfrm>
            <a:off x="2073593" y="3787261"/>
            <a:ext cx="8187156" cy="8187156"/>
          </a:xfrm>
          <a:custGeom>
            <a:avLst/>
            <a:gdLst/>
            <a:ahLst/>
            <a:cxnLst/>
            <a:rect l="l" t="t" r="r" b="b"/>
            <a:pathLst>
              <a:path w="21600" h="21600" extrusionOk="0">
                <a:moveTo>
                  <a:pt x="0" y="10800"/>
                </a:moveTo>
                <a:lnTo>
                  <a:pt x="10800" y="21600"/>
                </a:lnTo>
                <a:lnTo>
                  <a:pt x="21600" y="10800"/>
                </a:lnTo>
                <a:lnTo>
                  <a:pt x="10800" y="0"/>
                </a:lnTo>
                <a:close/>
              </a:path>
            </a:pathLst>
          </a:custGeom>
          <a:solidFill>
            <a:srgbClr val="D5D5D5"/>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38" name="Google Shape;838;p61"/>
          <p:cNvSpPr/>
          <p:nvPr/>
        </p:nvSpPr>
        <p:spPr>
          <a:xfrm>
            <a:off x="2792336" y="4466074"/>
            <a:ext cx="3325467" cy="3325467"/>
          </a:xfrm>
          <a:prstGeom prst="roundRect">
            <a:avLst>
              <a:gd name="adj" fmla="val 15000"/>
            </a:avLst>
          </a:prstGeom>
          <a:solidFill>
            <a:srgbClr val="929292"/>
          </a:solidFill>
          <a:ln w="381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Effect Size (δ) </a:t>
            </a:r>
            <a:endParaRPr/>
          </a:p>
        </p:txBody>
      </p:sp>
      <p:sp>
        <p:nvSpPr>
          <p:cNvPr id="839" name="Google Shape;839;p61"/>
          <p:cNvSpPr/>
          <p:nvPr/>
        </p:nvSpPr>
        <p:spPr>
          <a:xfrm>
            <a:off x="6333362" y="4466074"/>
            <a:ext cx="3325467" cy="3325467"/>
          </a:xfrm>
          <a:prstGeom prst="roundRect">
            <a:avLst>
              <a:gd name="adj" fmla="val 15000"/>
            </a:avLst>
          </a:prstGeom>
          <a:solidFill>
            <a:srgbClr val="929292"/>
          </a:solidFill>
          <a:ln w="381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Sample Size (n)</a:t>
            </a:r>
            <a:endParaRPr/>
          </a:p>
        </p:txBody>
      </p:sp>
      <p:sp>
        <p:nvSpPr>
          <p:cNvPr id="840" name="Google Shape;840;p61"/>
          <p:cNvSpPr/>
          <p:nvPr/>
        </p:nvSpPr>
        <p:spPr>
          <a:xfrm>
            <a:off x="2792336" y="7947204"/>
            <a:ext cx="3325467" cy="3325467"/>
          </a:xfrm>
          <a:prstGeom prst="roundRect">
            <a:avLst>
              <a:gd name="adj" fmla="val 15000"/>
            </a:avLst>
          </a:prstGeom>
          <a:solidFill>
            <a:srgbClr val="929292"/>
          </a:solidFill>
          <a:ln w="381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Significance Level (⍺)</a:t>
            </a:r>
            <a:endParaRPr/>
          </a:p>
        </p:txBody>
      </p:sp>
      <p:sp>
        <p:nvSpPr>
          <p:cNvPr id="841" name="Google Shape;841;p61"/>
          <p:cNvSpPr/>
          <p:nvPr/>
        </p:nvSpPr>
        <p:spPr>
          <a:xfrm>
            <a:off x="6333362" y="7947204"/>
            <a:ext cx="3325467" cy="3325467"/>
          </a:xfrm>
          <a:prstGeom prst="roundRect">
            <a:avLst>
              <a:gd name="adj" fmla="val 15000"/>
            </a:avLst>
          </a:prstGeom>
          <a:solidFill>
            <a:srgbClr val="929292"/>
          </a:solidFill>
          <a:ln w="381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lvl="0" algn="ctr">
              <a:buClr>
                <a:srgbClr val="FFFFFF"/>
              </a:buClr>
              <a:buSzPts val="3200"/>
            </a:pPr>
            <a:r>
              <a:rPr lang="en-US" sz="3200" b="0" i="0" u="none" strike="noStrike" cap="none" dirty="0">
                <a:solidFill>
                  <a:srgbClr val="FFFFFF"/>
                </a:solidFill>
                <a:latin typeface="Avenir"/>
                <a:ea typeface="Avenir"/>
                <a:cs typeface="Avenir"/>
                <a:sym typeface="Avenir"/>
              </a:rPr>
              <a:t>Power (1 − </a:t>
            </a:r>
            <a:r>
              <a:rPr lang="en-US" sz="3200" dirty="0">
                <a:solidFill>
                  <a:schemeClr val="bg1"/>
                </a:solidFill>
                <a:latin typeface="Avenir"/>
                <a:ea typeface="Avenir"/>
                <a:cs typeface="Avenir"/>
                <a:sym typeface="Avenir"/>
              </a:rPr>
              <a:t>β</a:t>
            </a:r>
            <a:r>
              <a:rPr lang="en-US" sz="3200" b="0" i="0" u="none" strike="noStrike" cap="none" dirty="0">
                <a:solidFill>
                  <a:srgbClr val="FFFFFF"/>
                </a:solidFill>
                <a:latin typeface="Avenir"/>
                <a:ea typeface="Avenir"/>
                <a:cs typeface="Avenir"/>
                <a:sym typeface="Avenir"/>
              </a:rPr>
              <a:t>)</a:t>
            </a:r>
            <a:endParaRPr dirty="0"/>
          </a:p>
        </p:txBody>
      </p:sp>
      <p:sp>
        <p:nvSpPr>
          <p:cNvPr id="842" name="Google Shape;842;p61"/>
          <p:cNvSpPr txBox="1">
            <a:spLocks noGrp="1"/>
          </p:cNvSpPr>
          <p:nvPr>
            <p:ph type="title" idx="4294967295"/>
          </p:nvPr>
        </p:nvSpPr>
        <p:spPr>
          <a:xfrm>
            <a:off x="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Power Analysis</a:t>
            </a:r>
            <a:endParaRPr/>
          </a:p>
        </p:txBody>
      </p:sp>
      <p:sp>
        <p:nvSpPr>
          <p:cNvPr id="843" name="Google Shape;843;p61"/>
          <p:cNvSpPr txBox="1">
            <a:spLocks noGrp="1"/>
          </p:cNvSpPr>
          <p:nvPr>
            <p:ph type="body" idx="4294967295"/>
          </p:nvPr>
        </p:nvSpPr>
        <p:spPr>
          <a:xfrm>
            <a:off x="11980863" y="4248150"/>
            <a:ext cx="12403137" cy="8256588"/>
          </a:xfrm>
          <a:prstGeom prst="rect">
            <a:avLst/>
          </a:prstGeom>
          <a:noFill/>
          <a:ln>
            <a:noFill/>
          </a:ln>
        </p:spPr>
        <p:txBody>
          <a:bodyPr spcFirstLastPara="1" wrap="square" lIns="50800" tIns="50800" rIns="50800" bIns="50800" anchor="t" anchorCtr="0">
            <a:normAutofit lnSpcReduction="10000"/>
          </a:bodyPr>
          <a:lstStyle/>
          <a:p>
            <a:pPr marL="536447" lvl="0" indent="-536447" algn="l" rtl="0">
              <a:lnSpc>
                <a:spcPct val="90000"/>
              </a:lnSpc>
              <a:spcBef>
                <a:spcPts val="0"/>
              </a:spcBef>
              <a:spcAft>
                <a:spcPts val="0"/>
              </a:spcAft>
              <a:buClr>
                <a:srgbClr val="000000"/>
              </a:buClr>
              <a:buSzPts val="5196"/>
              <a:buFont typeface="Avenir"/>
              <a:buChar char="•"/>
            </a:pPr>
            <a:r>
              <a:rPr lang="en-US" sz="4224" dirty="0">
                <a:latin typeface="Avenir"/>
                <a:ea typeface="Avenir"/>
                <a:cs typeface="Avenir"/>
                <a:sym typeface="Avenir"/>
              </a:rPr>
              <a:t>The four concepts are linked</a:t>
            </a:r>
            <a:endParaRPr dirty="0"/>
          </a:p>
          <a:p>
            <a:pPr marL="536447" lvl="0" indent="-536447" algn="l" rtl="0">
              <a:lnSpc>
                <a:spcPct val="90000"/>
              </a:lnSpc>
              <a:spcBef>
                <a:spcPts val="3900"/>
              </a:spcBef>
              <a:spcAft>
                <a:spcPts val="0"/>
              </a:spcAft>
              <a:buClr>
                <a:srgbClr val="000000"/>
              </a:buClr>
              <a:buSzPts val="5196"/>
              <a:buFont typeface="Avenir"/>
              <a:buChar char="•"/>
            </a:pPr>
            <a:r>
              <a:rPr lang="en-US" sz="4224" dirty="0">
                <a:latin typeface="Avenir"/>
                <a:ea typeface="Avenir"/>
                <a:cs typeface="Avenir"/>
                <a:sym typeface="Avenir"/>
              </a:rPr>
              <a:t>If we know three, we can work out the forth </a:t>
            </a:r>
            <a:endParaRPr dirty="0"/>
          </a:p>
          <a:p>
            <a:pPr marL="536447" lvl="0" indent="-536447">
              <a:spcBef>
                <a:spcPts val="3900"/>
              </a:spcBef>
              <a:buClr>
                <a:schemeClr val="accent1"/>
              </a:buClr>
              <a:buSzPts val="5166"/>
              <a:buFont typeface="Avenir"/>
              <a:buChar char="•"/>
            </a:pPr>
            <a:r>
              <a:rPr lang="en-US" dirty="0">
                <a:solidFill>
                  <a:schemeClr val="accent1"/>
                </a:solidFill>
              </a:rPr>
              <a:t>Power calculation:</a:t>
            </a:r>
            <a:r>
              <a:rPr lang="en-US" sz="4224" dirty="0">
                <a:latin typeface="Avenir"/>
                <a:ea typeface="Avenir"/>
                <a:cs typeface="Avenir"/>
                <a:sym typeface="Avenir"/>
              </a:rPr>
              <a:t> Aim is to define the probability (1-</a:t>
            </a:r>
            <a:r>
              <a:rPr lang="en-US" sz="4400" dirty="0">
                <a:solidFill>
                  <a:srgbClr val="5E5E5E"/>
                </a:solidFill>
                <a:latin typeface="Avenir"/>
                <a:ea typeface="Avenir"/>
                <a:cs typeface="Avenir"/>
                <a:sym typeface="Avenir"/>
              </a:rPr>
              <a:t> β</a:t>
            </a:r>
            <a:r>
              <a:rPr lang="en-US" sz="4224" dirty="0">
                <a:latin typeface="Avenir"/>
                <a:ea typeface="Avenir"/>
                <a:cs typeface="Avenir"/>
                <a:sym typeface="Avenir"/>
              </a:rPr>
              <a:t>) to detect an effect size of interest (</a:t>
            </a:r>
            <a:r>
              <a:rPr lang="en-US" sz="4224" dirty="0" err="1">
                <a:latin typeface="Avenir"/>
                <a:ea typeface="Avenir"/>
                <a:cs typeface="Avenir"/>
                <a:sym typeface="Avenir"/>
              </a:rPr>
              <a:t>δ</a:t>
            </a:r>
            <a:r>
              <a:rPr lang="en-US" sz="4224" dirty="0">
                <a:latin typeface="Avenir"/>
                <a:ea typeface="Avenir"/>
                <a:cs typeface="Avenir"/>
                <a:sym typeface="Avenir"/>
              </a:rPr>
              <a:t>) at the ⍺ level with a sample size of </a:t>
            </a:r>
            <a:r>
              <a:rPr lang="en-US" i="1" dirty="0">
                <a:latin typeface="Avenir"/>
                <a:ea typeface="Avenir"/>
                <a:cs typeface="Avenir"/>
                <a:sym typeface="Avenir"/>
              </a:rPr>
              <a:t>n</a:t>
            </a:r>
            <a:r>
              <a:rPr lang="en-US" dirty="0">
                <a:latin typeface="Avenir"/>
                <a:ea typeface="Avenir"/>
                <a:cs typeface="Avenir"/>
                <a:sym typeface="Avenir"/>
              </a:rPr>
              <a:t> </a:t>
            </a:r>
            <a:r>
              <a:rPr lang="en-US" sz="4224" dirty="0">
                <a:latin typeface="Avenir"/>
                <a:ea typeface="Avenir"/>
                <a:cs typeface="Avenir"/>
                <a:sym typeface="Avenir"/>
              </a:rPr>
              <a:t>biological replicates </a:t>
            </a:r>
            <a:endParaRPr dirty="0"/>
          </a:p>
          <a:p>
            <a:pPr marL="536447" lvl="0" indent="-536447">
              <a:spcBef>
                <a:spcPts val="3900"/>
              </a:spcBef>
              <a:buClr>
                <a:schemeClr val="accent1"/>
              </a:buClr>
              <a:buSzPts val="5166"/>
              <a:buFont typeface="Avenir"/>
              <a:buChar char="•"/>
            </a:pPr>
            <a:r>
              <a:rPr lang="en-US" dirty="0">
                <a:solidFill>
                  <a:schemeClr val="accent1"/>
                </a:solidFill>
              </a:rPr>
              <a:t>Sample size calculation:</a:t>
            </a:r>
            <a:r>
              <a:rPr lang="en-US" sz="4224" dirty="0">
                <a:latin typeface="Avenir"/>
                <a:ea typeface="Avenir"/>
                <a:cs typeface="Avenir"/>
                <a:sym typeface="Avenir"/>
              </a:rPr>
              <a:t> Aim is to define the sample size (</a:t>
            </a:r>
            <a:r>
              <a:rPr lang="en-US" i="1" dirty="0">
                <a:latin typeface="Avenir"/>
                <a:ea typeface="Avenir"/>
                <a:cs typeface="Avenir"/>
                <a:sym typeface="Avenir"/>
              </a:rPr>
              <a:t>n</a:t>
            </a:r>
            <a:r>
              <a:rPr lang="en-US" sz="4224" dirty="0">
                <a:latin typeface="Avenir"/>
                <a:ea typeface="Avenir"/>
                <a:cs typeface="Avenir"/>
                <a:sym typeface="Avenir"/>
              </a:rPr>
              <a:t>) allowing to detect an effect size of interest (</a:t>
            </a:r>
            <a:r>
              <a:rPr lang="en-US" sz="4224" dirty="0" err="1">
                <a:latin typeface="Avenir"/>
                <a:ea typeface="Avenir"/>
                <a:cs typeface="Avenir"/>
                <a:sym typeface="Avenir"/>
              </a:rPr>
              <a:t>δ</a:t>
            </a:r>
            <a:r>
              <a:rPr lang="en-US" sz="4224" dirty="0">
                <a:latin typeface="Avenir"/>
                <a:ea typeface="Avenir"/>
                <a:cs typeface="Avenir"/>
                <a:sym typeface="Avenir"/>
              </a:rPr>
              <a:t>) at the α level with a given probability (1 − </a:t>
            </a:r>
            <a:r>
              <a:rPr lang="en-US" sz="4400" dirty="0">
                <a:solidFill>
                  <a:srgbClr val="5E5E5E"/>
                </a:solidFill>
                <a:latin typeface="Avenir"/>
                <a:ea typeface="Avenir"/>
                <a:cs typeface="Avenir"/>
                <a:sym typeface="Avenir"/>
              </a:rPr>
              <a:t>β</a:t>
            </a:r>
            <a:r>
              <a:rPr lang="en-US" sz="4224" dirty="0">
                <a:latin typeface="Avenir"/>
                <a:ea typeface="Avenir"/>
                <a:cs typeface="Avenir"/>
                <a:sym typeface="Avenir"/>
              </a:rPr>
              <a:t>). </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22"/>
        <p:cNvGrpSpPr/>
        <p:nvPr/>
      </p:nvGrpSpPr>
      <p:grpSpPr>
        <a:xfrm>
          <a:off x="0" y="0"/>
          <a:ext cx="0" cy="0"/>
          <a:chOff x="0" y="0"/>
          <a:chExt cx="0" cy="0"/>
        </a:xfrm>
      </p:grpSpPr>
      <p:grpSp>
        <p:nvGrpSpPr>
          <p:cNvPr id="123" name="Google Shape;123;p22"/>
          <p:cNvGrpSpPr/>
          <p:nvPr/>
        </p:nvGrpSpPr>
        <p:grpSpPr>
          <a:xfrm>
            <a:off x="6286401" y="2341932"/>
            <a:ext cx="12913934" cy="10767689"/>
            <a:chOff x="0" y="0"/>
            <a:chExt cx="12913933" cy="10767688"/>
          </a:xfrm>
        </p:grpSpPr>
        <p:sp>
          <p:nvSpPr>
            <p:cNvPr id="124" name="Google Shape;124;p22"/>
            <p:cNvSpPr/>
            <p:nvPr/>
          </p:nvSpPr>
          <p:spPr>
            <a:xfrm>
              <a:off x="7763037" y="8371354"/>
              <a:ext cx="3355914" cy="1838265"/>
            </a:xfrm>
            <a:prstGeom prst="roundRect">
              <a:avLst>
                <a:gd name="adj" fmla="val 10363"/>
              </a:avLst>
            </a:prstGeom>
            <a:noFill/>
            <a:ln>
              <a:noFill/>
            </a:ln>
          </p:spPr>
          <p:txBody>
            <a:bodyPr spcFirstLastPara="1" wrap="square" lIns="101600" tIns="101600" rIns="101600" bIns="101600" anchor="b" anchorCtr="0">
              <a:noAutofit/>
            </a:bodyPr>
            <a:lstStyle/>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Collection</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Management</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Cleaning</a:t>
              </a:r>
              <a:endParaRPr/>
            </a:p>
          </p:txBody>
        </p:sp>
        <p:sp>
          <p:nvSpPr>
            <p:cNvPr id="125" name="Google Shape;125;p22"/>
            <p:cNvSpPr/>
            <p:nvPr/>
          </p:nvSpPr>
          <p:spPr>
            <a:xfrm>
              <a:off x="613061" y="8492423"/>
              <a:ext cx="5152329" cy="2275265"/>
            </a:xfrm>
            <a:prstGeom prst="roundRect">
              <a:avLst>
                <a:gd name="adj" fmla="val 8430"/>
              </a:avLst>
            </a:prstGeom>
            <a:noFill/>
            <a:ln>
              <a:noFill/>
            </a:ln>
          </p:spPr>
          <p:txBody>
            <a:bodyPr spcFirstLastPara="1" wrap="square" lIns="101600" tIns="101600" rIns="101600" bIns="101600" anchor="b" anchorCtr="0">
              <a:noAutofit/>
            </a:bodyPr>
            <a:lstStyle/>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Sort data </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Construct table, graphs </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Look for patterns</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Hypothesis generation</a:t>
              </a:r>
              <a:endParaRPr/>
            </a:p>
          </p:txBody>
        </p:sp>
        <p:sp>
          <p:nvSpPr>
            <p:cNvPr id="126" name="Google Shape;126;p22"/>
            <p:cNvSpPr/>
            <p:nvPr/>
          </p:nvSpPr>
          <p:spPr>
            <a:xfrm>
              <a:off x="0" y="2347762"/>
              <a:ext cx="3400910" cy="2459887"/>
            </a:xfrm>
            <a:prstGeom prst="roundRect">
              <a:avLst>
                <a:gd name="adj" fmla="val 7797"/>
              </a:avLst>
            </a:prstGeom>
            <a:noFill/>
            <a:ln>
              <a:noFill/>
            </a:ln>
          </p:spPr>
          <p:txBody>
            <a:bodyPr spcFirstLastPara="1" wrap="square" lIns="101600" tIns="101600" rIns="101600" bIns="101600" anchor="b" anchorCtr="0">
              <a:noAutofit/>
            </a:bodyPr>
            <a:lstStyle/>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Interpretation</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Conclusions</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New ideas </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Communication</a:t>
              </a:r>
              <a:endParaRPr/>
            </a:p>
          </p:txBody>
        </p:sp>
        <p:sp>
          <p:nvSpPr>
            <p:cNvPr id="127" name="Google Shape;127;p22"/>
            <p:cNvSpPr/>
            <p:nvPr/>
          </p:nvSpPr>
          <p:spPr>
            <a:xfrm>
              <a:off x="8522172" y="2053331"/>
              <a:ext cx="4391761" cy="2745082"/>
            </a:xfrm>
            <a:prstGeom prst="roundRect">
              <a:avLst>
                <a:gd name="adj" fmla="val 6940"/>
              </a:avLst>
            </a:prstGeom>
            <a:noFill/>
            <a:ln>
              <a:noFill/>
            </a:ln>
          </p:spPr>
          <p:txBody>
            <a:bodyPr spcFirstLastPara="1" wrap="square" lIns="101600" tIns="101600" rIns="101600" bIns="101600" anchor="b" anchorCtr="0">
              <a:noAutofit/>
            </a:bodyPr>
            <a:lstStyle/>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What to measure and how? </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Study design ? </a:t>
              </a:r>
              <a:endParaRPr/>
            </a:p>
          </p:txBody>
        </p:sp>
        <p:sp>
          <p:nvSpPr>
            <p:cNvPr id="128" name="Google Shape;128;p22"/>
            <p:cNvSpPr/>
            <p:nvPr/>
          </p:nvSpPr>
          <p:spPr>
            <a:xfrm>
              <a:off x="3583150" y="3462014"/>
              <a:ext cx="4644897" cy="4644897"/>
            </a:xfrm>
            <a:prstGeom prst="ellipse">
              <a:avLst/>
            </a:prstGeom>
            <a:solidFill>
              <a:srgbClr val="005493"/>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4000"/>
                <a:buFont typeface="Avenir"/>
                <a:buNone/>
              </a:pPr>
              <a:r>
                <a:rPr lang="en-US" sz="4000" b="0" i="0" u="none" strike="noStrike" cap="none">
                  <a:solidFill>
                    <a:srgbClr val="FFFFFF"/>
                  </a:solidFill>
                  <a:latin typeface="Avenir"/>
                  <a:ea typeface="Avenir"/>
                  <a:cs typeface="Avenir"/>
                  <a:sym typeface="Avenir"/>
                </a:rPr>
                <a:t>PPDAC Cycle</a:t>
              </a:r>
              <a:endParaRPr/>
            </a:p>
          </p:txBody>
        </p:sp>
        <p:sp>
          <p:nvSpPr>
            <p:cNvPr id="129" name="Google Shape;129;p22"/>
            <p:cNvSpPr/>
            <p:nvPr/>
          </p:nvSpPr>
          <p:spPr>
            <a:xfrm>
              <a:off x="4174576" y="0"/>
              <a:ext cx="4506177" cy="2368000"/>
            </a:xfrm>
            <a:prstGeom prst="roundRect">
              <a:avLst>
                <a:gd name="adj" fmla="val 8045"/>
              </a:avLst>
            </a:prstGeom>
            <a:noFill/>
            <a:ln>
              <a:noFill/>
            </a:ln>
          </p:spPr>
          <p:txBody>
            <a:bodyPr spcFirstLastPara="1" wrap="square" lIns="101600" tIns="101600" rIns="101600" bIns="101600" anchor="b" anchorCtr="0">
              <a:noAutofit/>
            </a:bodyPr>
            <a:lstStyle/>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Understanding and defining the problem. </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How do we go about answering this question? </a:t>
              </a:r>
              <a:endParaRPr/>
            </a:p>
          </p:txBody>
        </p:sp>
        <p:sp>
          <p:nvSpPr>
            <p:cNvPr id="130" name="Google Shape;130;p22"/>
            <p:cNvSpPr/>
            <p:nvPr/>
          </p:nvSpPr>
          <p:spPr>
            <a:xfrm>
              <a:off x="5696852" y="2892705"/>
              <a:ext cx="2923761" cy="1669113"/>
            </a:xfrm>
            <a:custGeom>
              <a:avLst/>
              <a:gdLst/>
              <a:ahLst/>
              <a:cxnLst/>
              <a:rect l="l" t="t" r="r" b="b"/>
              <a:pathLst>
                <a:path w="21600" h="20801" extrusionOk="0">
                  <a:moveTo>
                    <a:pt x="0" y="74"/>
                  </a:moveTo>
                  <a:cubicBezTo>
                    <a:pt x="9824" y="-799"/>
                    <a:pt x="17024" y="6110"/>
                    <a:pt x="21600" y="20801"/>
                  </a:cubicBezTo>
                </a:path>
              </a:pathLst>
            </a:custGeom>
            <a:noFill/>
            <a:ln w="63500" cap="flat" cmpd="sng">
              <a:solidFill>
                <a:srgbClr val="D5D5D5"/>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E5E5E"/>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131" name="Google Shape;131;p22"/>
            <p:cNvSpPr/>
            <p:nvPr/>
          </p:nvSpPr>
          <p:spPr>
            <a:xfrm>
              <a:off x="8424309" y="5438830"/>
              <a:ext cx="504114" cy="1956681"/>
            </a:xfrm>
            <a:custGeom>
              <a:avLst/>
              <a:gdLst/>
              <a:ahLst/>
              <a:cxnLst/>
              <a:rect l="l" t="t" r="r" b="b"/>
              <a:pathLst>
                <a:path w="19326" h="21600" extrusionOk="0">
                  <a:moveTo>
                    <a:pt x="18587" y="0"/>
                  </a:moveTo>
                  <a:cubicBezTo>
                    <a:pt x="21600" y="8238"/>
                    <a:pt x="15404" y="15438"/>
                    <a:pt x="0" y="21600"/>
                  </a:cubicBezTo>
                </a:path>
              </a:pathLst>
            </a:custGeom>
            <a:noFill/>
            <a:ln w="63500" cap="flat" cmpd="sng">
              <a:solidFill>
                <a:srgbClr val="D5D5D5"/>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E5E5E"/>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132" name="Google Shape;132;p22"/>
            <p:cNvSpPr/>
            <p:nvPr/>
          </p:nvSpPr>
          <p:spPr>
            <a:xfrm>
              <a:off x="2946160" y="5836074"/>
              <a:ext cx="803569" cy="2025933"/>
            </a:xfrm>
            <a:custGeom>
              <a:avLst/>
              <a:gdLst/>
              <a:ahLst/>
              <a:cxnLst/>
              <a:rect l="l" t="t" r="r" b="b"/>
              <a:pathLst>
                <a:path w="21600" h="21600" extrusionOk="0">
                  <a:moveTo>
                    <a:pt x="21600" y="21600"/>
                  </a:moveTo>
                  <a:cubicBezTo>
                    <a:pt x="7651" y="15047"/>
                    <a:pt x="451" y="7847"/>
                    <a:pt x="0" y="0"/>
                  </a:cubicBezTo>
                </a:path>
              </a:pathLst>
            </a:custGeom>
            <a:noFill/>
            <a:ln w="63500" cap="flat" cmpd="sng">
              <a:solidFill>
                <a:srgbClr val="D5D5D5"/>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E5E5E"/>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133" name="Google Shape;133;p22"/>
            <p:cNvSpPr/>
            <p:nvPr/>
          </p:nvSpPr>
          <p:spPr>
            <a:xfrm>
              <a:off x="2979574" y="3196820"/>
              <a:ext cx="1463535" cy="2008047"/>
            </a:xfrm>
            <a:custGeom>
              <a:avLst/>
              <a:gdLst/>
              <a:ahLst/>
              <a:cxnLst/>
              <a:rect l="l" t="t" r="r" b="b"/>
              <a:pathLst>
                <a:path w="21600" h="21600" extrusionOk="0">
                  <a:moveTo>
                    <a:pt x="0" y="21600"/>
                  </a:moveTo>
                  <a:cubicBezTo>
                    <a:pt x="3038" y="11744"/>
                    <a:pt x="10238" y="4544"/>
                    <a:pt x="21600" y="0"/>
                  </a:cubicBezTo>
                </a:path>
              </a:pathLst>
            </a:custGeom>
            <a:noFill/>
            <a:ln w="63500" cap="flat" cmpd="sng">
              <a:solidFill>
                <a:srgbClr val="D5D5D5"/>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E5E5E"/>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134" name="Google Shape;134;p22"/>
            <p:cNvSpPr/>
            <p:nvPr/>
          </p:nvSpPr>
          <p:spPr>
            <a:xfrm>
              <a:off x="4742826" y="7981864"/>
              <a:ext cx="3221289" cy="757848"/>
            </a:xfrm>
            <a:custGeom>
              <a:avLst/>
              <a:gdLst/>
              <a:ahLst/>
              <a:cxnLst/>
              <a:rect l="l" t="t" r="r" b="b"/>
              <a:pathLst>
                <a:path w="21600" h="17127" extrusionOk="0">
                  <a:moveTo>
                    <a:pt x="21600" y="0"/>
                  </a:moveTo>
                  <a:cubicBezTo>
                    <a:pt x="15206" y="17524"/>
                    <a:pt x="8006" y="21600"/>
                    <a:pt x="0" y="12229"/>
                  </a:cubicBezTo>
                </a:path>
              </a:pathLst>
            </a:custGeom>
            <a:noFill/>
            <a:ln w="63500" cap="flat" cmpd="sng">
              <a:solidFill>
                <a:srgbClr val="D5D5D5"/>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E5E5E"/>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135" name="Google Shape;135;p22"/>
            <p:cNvSpPr/>
            <p:nvPr/>
          </p:nvSpPr>
          <p:spPr>
            <a:xfrm>
              <a:off x="4210112" y="2345918"/>
              <a:ext cx="3390973" cy="724162"/>
            </a:xfrm>
            <a:prstGeom prst="roundRect">
              <a:avLst>
                <a:gd name="adj" fmla="val 26306"/>
              </a:avLst>
            </a:prstGeom>
            <a:solidFill>
              <a:srgbClr val="FC920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PROBLEM</a:t>
              </a:r>
              <a:endParaRPr/>
            </a:p>
          </p:txBody>
        </p:sp>
        <p:sp>
          <p:nvSpPr>
            <p:cNvPr id="136" name="Google Shape;136;p22"/>
            <p:cNvSpPr/>
            <p:nvPr/>
          </p:nvSpPr>
          <p:spPr>
            <a:xfrm>
              <a:off x="62219" y="4856338"/>
              <a:ext cx="3390972" cy="724162"/>
            </a:xfrm>
            <a:prstGeom prst="roundRect">
              <a:avLst>
                <a:gd name="adj" fmla="val 26306"/>
              </a:avLst>
            </a:prstGeom>
            <a:solidFill>
              <a:srgbClr val="0096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CONCLUSION</a:t>
              </a:r>
              <a:endParaRPr/>
            </a:p>
          </p:txBody>
        </p:sp>
        <p:sp>
          <p:nvSpPr>
            <p:cNvPr id="137" name="Google Shape;137;p22"/>
            <p:cNvSpPr/>
            <p:nvPr/>
          </p:nvSpPr>
          <p:spPr>
            <a:xfrm>
              <a:off x="8522172" y="4856338"/>
              <a:ext cx="3390972" cy="724162"/>
            </a:xfrm>
            <a:prstGeom prst="roundRect">
              <a:avLst>
                <a:gd name="adj" fmla="val 26306"/>
              </a:avLst>
            </a:prstGeom>
            <a:solidFill>
              <a:srgbClr val="FF26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PLAN</a:t>
              </a:r>
              <a:endParaRPr/>
            </a:p>
          </p:txBody>
        </p:sp>
        <p:sp>
          <p:nvSpPr>
            <p:cNvPr id="138" name="Google Shape;138;p22"/>
            <p:cNvSpPr/>
            <p:nvPr/>
          </p:nvSpPr>
          <p:spPr>
            <a:xfrm>
              <a:off x="690814" y="7523675"/>
              <a:ext cx="3390973" cy="724162"/>
            </a:xfrm>
            <a:prstGeom prst="roundRect">
              <a:avLst>
                <a:gd name="adj" fmla="val 26306"/>
              </a:avLst>
            </a:prstGeom>
            <a:solidFill>
              <a:srgbClr val="4F8F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ANALYSIS</a:t>
              </a:r>
              <a:endParaRPr/>
            </a:p>
          </p:txBody>
        </p:sp>
        <p:sp>
          <p:nvSpPr>
            <p:cNvPr id="139" name="Google Shape;139;p22"/>
            <p:cNvSpPr/>
            <p:nvPr/>
          </p:nvSpPr>
          <p:spPr>
            <a:xfrm>
              <a:off x="7745507" y="7523675"/>
              <a:ext cx="3390973" cy="724162"/>
            </a:xfrm>
            <a:prstGeom prst="roundRect">
              <a:avLst>
                <a:gd name="adj" fmla="val 26306"/>
              </a:avLst>
            </a:prstGeom>
            <a:solidFill>
              <a:srgbClr val="EF700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DATA</a:t>
              </a:r>
              <a:endParaRPr/>
            </a:p>
          </p:txBody>
        </p:sp>
      </p:grpSp>
      <p:sp>
        <p:nvSpPr>
          <p:cNvPr id="140" name="Google Shape;140;p22"/>
          <p:cNvSpPr txBox="1">
            <a:spLocks noGrp="1"/>
          </p:cNvSpPr>
          <p:nvPr>
            <p:ph type="title" idx="4294967295"/>
          </p:nvPr>
        </p:nvSpPr>
        <p:spPr>
          <a:xfrm>
            <a:off x="1206500" y="1079500"/>
            <a:ext cx="23177500" cy="1435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5100"/>
              <a:buFont typeface="Avenir"/>
              <a:buNone/>
            </a:pPr>
            <a:r>
              <a:rPr lang="en-US" sz="5100" b="0">
                <a:latin typeface="Avenir"/>
                <a:ea typeface="Avenir"/>
                <a:cs typeface="Avenir"/>
                <a:sym typeface="Avenir"/>
              </a:rPr>
              <a:t>Statistics as an investigative process of problem-solving and decision-making</a:t>
            </a:r>
            <a:endParaRPr/>
          </a:p>
        </p:txBody>
      </p:sp>
      <p:sp>
        <p:nvSpPr>
          <p:cNvPr id="141" name="Google Shape;141;p22"/>
          <p:cNvSpPr/>
          <p:nvPr/>
        </p:nvSpPr>
        <p:spPr>
          <a:xfrm>
            <a:off x="15343234" y="2304413"/>
            <a:ext cx="7827271" cy="1757573"/>
          </a:xfrm>
          <a:prstGeom prst="roundRect">
            <a:avLst>
              <a:gd name="adj" fmla="val 16953"/>
            </a:avLst>
          </a:prstGeom>
          <a:solidFill>
            <a:srgbClr val="D5D5D5"/>
          </a:solidFill>
          <a:ln>
            <a:noFill/>
          </a:ln>
        </p:spPr>
        <p:txBody>
          <a:bodyPr spcFirstLastPara="1" wrap="square" lIns="50800" tIns="50800" rIns="50800" bIns="50800" anchor="ctr" anchorCtr="0">
            <a:noAutofit/>
          </a:bodyPr>
          <a:lstStyle/>
          <a:p>
            <a:pPr marL="0" marR="0" lvl="0" indent="0" algn="just" rtl="0">
              <a:lnSpc>
                <a:spcPct val="100000"/>
              </a:lnSpc>
              <a:spcBef>
                <a:spcPts val="0"/>
              </a:spcBef>
              <a:spcAft>
                <a:spcPts val="0"/>
              </a:spcAft>
              <a:buClr>
                <a:srgbClr val="5E5E5E"/>
              </a:buClr>
              <a:buSzPts val="2000"/>
              <a:buFont typeface="Avenir"/>
              <a:buNone/>
            </a:pPr>
            <a:r>
              <a:rPr lang="en-US" sz="2000" b="0" i="0" u="none" strike="noStrike" cap="none">
                <a:solidFill>
                  <a:srgbClr val="5E5E5E"/>
                </a:solidFill>
                <a:latin typeface="Avenir"/>
                <a:ea typeface="Avenir"/>
                <a:cs typeface="Avenir"/>
                <a:sym typeface="Avenir"/>
              </a:rPr>
              <a:t>Toxoplasma gondii infection causes a host of severe neurological disorders. Our understanding of the molecular mechanisms associated with infection is incomplete.  </a:t>
            </a:r>
            <a:endParaRPr/>
          </a:p>
        </p:txBody>
      </p:sp>
      <p:sp>
        <p:nvSpPr>
          <p:cNvPr id="142" name="Google Shape;142;p22"/>
          <p:cNvSpPr/>
          <p:nvPr/>
        </p:nvSpPr>
        <p:spPr>
          <a:xfrm>
            <a:off x="15343234" y="4165633"/>
            <a:ext cx="7827271" cy="1115600"/>
          </a:xfrm>
          <a:prstGeom prst="roundRect">
            <a:avLst>
              <a:gd name="adj" fmla="val 26708"/>
            </a:avLst>
          </a:prstGeom>
          <a:solidFill>
            <a:srgbClr val="D5D5D5"/>
          </a:solidFill>
          <a:ln>
            <a:noFill/>
          </a:ln>
        </p:spPr>
        <p:txBody>
          <a:bodyPr spcFirstLastPara="1" wrap="square" lIns="50800" tIns="50800" rIns="50800" bIns="50800" anchor="ctr" anchorCtr="0">
            <a:noAutofit/>
          </a:bodyPr>
          <a:lstStyle/>
          <a:p>
            <a:pPr marL="0" marR="0" lvl="0" indent="0" algn="just" rtl="0">
              <a:lnSpc>
                <a:spcPct val="100000"/>
              </a:lnSpc>
              <a:spcBef>
                <a:spcPts val="0"/>
              </a:spcBef>
              <a:spcAft>
                <a:spcPts val="0"/>
              </a:spcAft>
              <a:buClr>
                <a:srgbClr val="5E5E5E"/>
              </a:buClr>
              <a:buSzPts val="2000"/>
              <a:buFont typeface="Avenir"/>
              <a:buNone/>
            </a:pPr>
            <a:r>
              <a:rPr lang="en-US" sz="2000" b="0" i="0" u="none" strike="noStrike" cap="none">
                <a:solidFill>
                  <a:srgbClr val="5E5E5E"/>
                </a:solidFill>
                <a:latin typeface="Avenir"/>
                <a:ea typeface="Avenir"/>
                <a:cs typeface="Avenir"/>
                <a:sym typeface="Avenir"/>
              </a:rPr>
              <a:t>We want to study the effect of Toxoplasma gondii infection (</a:t>
            </a:r>
            <a:r>
              <a:rPr lang="en-US" sz="2000" b="0" i="0" u="sng" strike="noStrike" cap="none">
                <a:solidFill>
                  <a:srgbClr val="5E5E5E"/>
                </a:solidFill>
                <a:latin typeface="Avenir"/>
                <a:ea typeface="Avenir"/>
                <a:cs typeface="Avenir"/>
                <a:sym typeface="Avenir"/>
              </a:rPr>
              <a:t>chronic</a:t>
            </a:r>
            <a:r>
              <a:rPr lang="en-US" sz="2000" b="0" i="0" u="none" strike="noStrike" cap="none">
                <a:solidFill>
                  <a:srgbClr val="5E5E5E"/>
                </a:solidFill>
                <a:latin typeface="Avenir"/>
                <a:ea typeface="Avenir"/>
                <a:cs typeface="Avenir"/>
                <a:sym typeface="Avenir"/>
              </a:rPr>
              <a:t> and </a:t>
            </a:r>
            <a:r>
              <a:rPr lang="en-US" sz="2000" b="0" i="0" u="sng" strike="noStrike" cap="none">
                <a:solidFill>
                  <a:srgbClr val="5E5E5E"/>
                </a:solidFill>
                <a:latin typeface="Avenir"/>
                <a:ea typeface="Avenir"/>
                <a:cs typeface="Avenir"/>
                <a:sym typeface="Avenir"/>
              </a:rPr>
              <a:t>acute</a:t>
            </a:r>
            <a:r>
              <a:rPr lang="en-US" sz="2000" b="0" i="0" u="none" strike="noStrike" cap="none">
                <a:solidFill>
                  <a:srgbClr val="5E5E5E"/>
                </a:solidFill>
                <a:latin typeface="Avenir"/>
                <a:ea typeface="Avenir"/>
                <a:cs typeface="Avenir"/>
                <a:sym typeface="Avenir"/>
              </a:rPr>
              <a:t>) in mouse brain</a:t>
            </a:r>
            <a:endParaRPr/>
          </a:p>
        </p:txBody>
      </p:sp>
      <p:sp>
        <p:nvSpPr>
          <p:cNvPr id="143" name="Google Shape;143;p22"/>
          <p:cNvSpPr/>
          <p:nvPr/>
        </p:nvSpPr>
        <p:spPr>
          <a:xfrm>
            <a:off x="19143650" y="5931968"/>
            <a:ext cx="4299482" cy="2304107"/>
          </a:xfrm>
          <a:prstGeom prst="roundRect">
            <a:avLst>
              <a:gd name="adj" fmla="val 12932"/>
            </a:avLst>
          </a:prstGeom>
          <a:solidFill>
            <a:srgbClr val="D5D5D5"/>
          </a:solidFill>
          <a:ln>
            <a:noFill/>
          </a:ln>
        </p:spPr>
        <p:txBody>
          <a:bodyPr spcFirstLastPara="1" wrap="square" lIns="50800" tIns="50800" rIns="50800" bIns="50800" anchor="ctr" anchorCtr="0">
            <a:noAutofit/>
          </a:bodyPr>
          <a:lstStyle/>
          <a:p>
            <a:pPr marL="228600" marR="0" lvl="0" indent="-228600" algn="just" rtl="0">
              <a:lnSpc>
                <a:spcPct val="100000"/>
              </a:lnSpc>
              <a:spcBef>
                <a:spcPts val="0"/>
              </a:spcBef>
              <a:spcAft>
                <a:spcPts val="0"/>
              </a:spcAft>
              <a:buClr>
                <a:srgbClr val="5E5E5E"/>
              </a:buClr>
              <a:buSzPts val="2000"/>
              <a:buFont typeface="Avenir"/>
              <a:buChar char="•"/>
            </a:pPr>
            <a:r>
              <a:rPr lang="en-US" sz="2000" b="0" i="0" u="none" strike="noStrike" cap="none">
                <a:solidFill>
                  <a:srgbClr val="5E5E5E"/>
                </a:solidFill>
                <a:latin typeface="Avenir"/>
                <a:ea typeface="Avenir"/>
                <a:cs typeface="Avenir"/>
                <a:sym typeface="Avenir"/>
              </a:rPr>
              <a:t>Total gene expression profile of the brain in infection versus no-infection</a:t>
            </a:r>
            <a:endParaRPr/>
          </a:p>
          <a:p>
            <a:pPr marL="228600" marR="0" lvl="0" indent="-228600" algn="just" rtl="0">
              <a:lnSpc>
                <a:spcPct val="100000"/>
              </a:lnSpc>
              <a:spcBef>
                <a:spcPts val="0"/>
              </a:spcBef>
              <a:spcAft>
                <a:spcPts val="0"/>
              </a:spcAft>
              <a:buClr>
                <a:srgbClr val="5E5E5E"/>
              </a:buClr>
              <a:buSzPts val="2000"/>
              <a:buFont typeface="Avenir"/>
              <a:buChar char="•"/>
            </a:pPr>
            <a:r>
              <a:rPr lang="en-US" sz="2000" b="0" i="0" u="none" strike="noStrike" cap="none">
                <a:solidFill>
                  <a:srgbClr val="5E5E5E"/>
                </a:solidFill>
                <a:latin typeface="Avenir"/>
                <a:ea typeface="Avenir"/>
                <a:cs typeface="Avenir"/>
                <a:sym typeface="Avenir"/>
              </a:rPr>
              <a:t>A two-factor study with three biological replicates in each group with matched controls  </a:t>
            </a:r>
            <a:endParaRPr/>
          </a:p>
        </p:txBody>
      </p:sp>
      <p:sp>
        <p:nvSpPr>
          <p:cNvPr id="144" name="Google Shape;144;p22"/>
          <p:cNvSpPr/>
          <p:nvPr/>
        </p:nvSpPr>
        <p:spPr>
          <a:xfrm>
            <a:off x="17733503" y="10589505"/>
            <a:ext cx="4299482" cy="1852065"/>
          </a:xfrm>
          <a:prstGeom prst="roundRect">
            <a:avLst>
              <a:gd name="adj" fmla="val 16088"/>
            </a:avLst>
          </a:prstGeom>
          <a:solidFill>
            <a:srgbClr val="D5D5D5"/>
          </a:solidFill>
          <a:ln>
            <a:noFill/>
          </a:ln>
        </p:spPr>
        <p:txBody>
          <a:bodyPr spcFirstLastPara="1" wrap="square" lIns="50800" tIns="50800" rIns="50800" bIns="50800" anchor="ctr" anchorCtr="0">
            <a:noAutofit/>
          </a:bodyPr>
          <a:lstStyle/>
          <a:p>
            <a:pPr marL="0" marR="0" lvl="0" indent="0" algn="just" rtl="0">
              <a:lnSpc>
                <a:spcPct val="100000"/>
              </a:lnSpc>
              <a:spcBef>
                <a:spcPts val="0"/>
              </a:spcBef>
              <a:spcAft>
                <a:spcPts val="0"/>
              </a:spcAft>
              <a:buClr>
                <a:srgbClr val="5E5E5E"/>
              </a:buClr>
              <a:buSzPts val="2000"/>
              <a:buFont typeface="Avenir"/>
              <a:buNone/>
            </a:pPr>
            <a:r>
              <a:rPr lang="en-US" sz="2000" b="0" i="0" u="none" strike="noStrike" cap="none">
                <a:solidFill>
                  <a:srgbClr val="5E5E5E"/>
                </a:solidFill>
                <a:latin typeface="Avenir"/>
                <a:ea typeface="Avenir"/>
                <a:cs typeface="Avenir"/>
                <a:sym typeface="Avenir"/>
              </a:rPr>
              <a:t>Profiling the total transcriptome with RNA-seq</a:t>
            </a:r>
            <a:endParaRPr/>
          </a:p>
          <a:p>
            <a:pPr marL="0" marR="0" lvl="0" indent="0" algn="just" rtl="0">
              <a:lnSpc>
                <a:spcPct val="100000"/>
              </a:lnSpc>
              <a:spcBef>
                <a:spcPts val="0"/>
              </a:spcBef>
              <a:spcAft>
                <a:spcPts val="0"/>
              </a:spcAft>
              <a:buClr>
                <a:srgbClr val="5E5E5E"/>
              </a:buClr>
              <a:buSzPts val="2000"/>
              <a:buFont typeface="Avenir"/>
              <a:buNone/>
            </a:pPr>
            <a:r>
              <a:rPr lang="en-US" sz="2000" b="0" i="0" u="none" strike="noStrike" cap="none">
                <a:solidFill>
                  <a:srgbClr val="5E5E5E"/>
                </a:solidFill>
                <a:latin typeface="Avenir"/>
                <a:ea typeface="Avenir"/>
                <a:cs typeface="Avenir"/>
                <a:sym typeface="Avenir"/>
              </a:rPr>
              <a:t>Preprocessing and quality control</a:t>
            </a:r>
            <a:endParaRPr/>
          </a:p>
        </p:txBody>
      </p:sp>
      <p:grpSp>
        <p:nvGrpSpPr>
          <p:cNvPr id="145" name="Google Shape;145;p22"/>
          <p:cNvGrpSpPr/>
          <p:nvPr/>
        </p:nvGrpSpPr>
        <p:grpSpPr>
          <a:xfrm>
            <a:off x="1218082" y="8714467"/>
            <a:ext cx="5349888" cy="4525184"/>
            <a:chOff x="0" y="0"/>
            <a:chExt cx="5349887" cy="4525182"/>
          </a:xfrm>
        </p:grpSpPr>
        <p:pic>
          <p:nvPicPr>
            <p:cNvPr id="146" name="Google Shape;146;p22" descr="Image"/>
            <p:cNvPicPr preferRelativeResize="0"/>
            <p:nvPr/>
          </p:nvPicPr>
          <p:blipFill rotWithShape="1">
            <a:blip r:embed="rId3">
              <a:alphaModFix/>
            </a:blip>
            <a:srcRect/>
            <a:stretch/>
          </p:blipFill>
          <p:spPr>
            <a:xfrm>
              <a:off x="95760" y="0"/>
              <a:ext cx="2695697" cy="2724171"/>
            </a:xfrm>
            <a:prstGeom prst="rect">
              <a:avLst/>
            </a:prstGeom>
            <a:noFill/>
            <a:ln>
              <a:noFill/>
            </a:ln>
          </p:spPr>
        </p:pic>
        <p:pic>
          <p:nvPicPr>
            <p:cNvPr id="147" name="Google Shape;147;p22" descr="Image"/>
            <p:cNvPicPr preferRelativeResize="0"/>
            <p:nvPr/>
          </p:nvPicPr>
          <p:blipFill rotWithShape="1">
            <a:blip r:embed="rId4">
              <a:alphaModFix/>
            </a:blip>
            <a:srcRect/>
            <a:stretch/>
          </p:blipFill>
          <p:spPr>
            <a:xfrm>
              <a:off x="3109640" y="1351150"/>
              <a:ext cx="2240247" cy="2110636"/>
            </a:xfrm>
            <a:prstGeom prst="rect">
              <a:avLst/>
            </a:prstGeom>
            <a:noFill/>
            <a:ln>
              <a:noFill/>
            </a:ln>
          </p:spPr>
        </p:pic>
        <p:pic>
          <p:nvPicPr>
            <p:cNvPr id="148" name="Google Shape;148;p22" descr="Image"/>
            <p:cNvPicPr preferRelativeResize="0"/>
            <p:nvPr/>
          </p:nvPicPr>
          <p:blipFill rotWithShape="1">
            <a:blip r:embed="rId5">
              <a:alphaModFix/>
            </a:blip>
            <a:srcRect/>
            <a:stretch/>
          </p:blipFill>
          <p:spPr>
            <a:xfrm>
              <a:off x="0" y="3090081"/>
              <a:ext cx="2887217" cy="1435101"/>
            </a:xfrm>
            <a:prstGeom prst="rect">
              <a:avLst/>
            </a:prstGeom>
            <a:noFill/>
            <a:ln>
              <a:noFill/>
            </a:ln>
          </p:spPr>
        </p:pic>
      </p:grpSp>
      <p:grpSp>
        <p:nvGrpSpPr>
          <p:cNvPr id="149" name="Google Shape;149;p22"/>
          <p:cNvGrpSpPr/>
          <p:nvPr/>
        </p:nvGrpSpPr>
        <p:grpSpPr>
          <a:xfrm>
            <a:off x="1453485" y="1920299"/>
            <a:ext cx="6679522" cy="4095173"/>
            <a:chOff x="0" y="0"/>
            <a:chExt cx="6679519" cy="4095171"/>
          </a:xfrm>
        </p:grpSpPr>
        <p:sp>
          <p:nvSpPr>
            <p:cNvPr id="150" name="Google Shape;150;p22"/>
            <p:cNvSpPr/>
            <p:nvPr/>
          </p:nvSpPr>
          <p:spPr>
            <a:xfrm>
              <a:off x="0" y="2243106"/>
              <a:ext cx="4299481" cy="1852065"/>
            </a:xfrm>
            <a:prstGeom prst="roundRect">
              <a:avLst>
                <a:gd name="adj" fmla="val 16088"/>
              </a:avLst>
            </a:prstGeom>
            <a:solidFill>
              <a:srgbClr val="D5D5D5"/>
            </a:solidFill>
            <a:ln>
              <a:noFill/>
            </a:ln>
          </p:spPr>
          <p:txBody>
            <a:bodyPr spcFirstLastPara="1" wrap="square" lIns="50800" tIns="50800" rIns="50800" bIns="50800" anchor="ctr" anchorCtr="0">
              <a:noAutofit/>
            </a:bodyPr>
            <a:lstStyle/>
            <a:p>
              <a:pPr marL="254000" marR="0" lvl="0" indent="-254000" algn="just" rtl="0">
                <a:lnSpc>
                  <a:spcPct val="100000"/>
                </a:lnSpc>
                <a:spcBef>
                  <a:spcPts val="0"/>
                </a:spcBef>
                <a:spcAft>
                  <a:spcPts val="0"/>
                </a:spcAft>
                <a:buClr>
                  <a:srgbClr val="5E5E5E"/>
                </a:buClr>
                <a:buSzPts val="2460"/>
                <a:buFont typeface="Avenir"/>
                <a:buChar char="•"/>
              </a:pPr>
              <a:r>
                <a:rPr lang="en-US" sz="2000" b="0" i="0" u="none" strike="noStrike" cap="none">
                  <a:solidFill>
                    <a:srgbClr val="5E5E5E"/>
                  </a:solidFill>
                  <a:latin typeface="Avenir"/>
                  <a:ea typeface="Avenir"/>
                  <a:cs typeface="Avenir"/>
                  <a:sym typeface="Avenir"/>
                </a:rPr>
                <a:t>IFN-γ response increases as infection progresses</a:t>
              </a:r>
              <a:endParaRPr/>
            </a:p>
            <a:p>
              <a:pPr marL="254000" marR="0" lvl="0" indent="-254000" algn="just" rtl="0">
                <a:lnSpc>
                  <a:spcPct val="100000"/>
                </a:lnSpc>
                <a:spcBef>
                  <a:spcPts val="0"/>
                </a:spcBef>
                <a:spcAft>
                  <a:spcPts val="0"/>
                </a:spcAft>
                <a:buClr>
                  <a:srgbClr val="5E5E5E"/>
                </a:buClr>
                <a:buSzPts val="2460"/>
                <a:buFont typeface="Avenir"/>
                <a:buChar char="•"/>
              </a:pPr>
              <a:r>
                <a:rPr lang="en-US" sz="2000" b="0" i="0" u="none" strike="noStrike" cap="none">
                  <a:solidFill>
                    <a:srgbClr val="5E5E5E"/>
                  </a:solidFill>
                  <a:latin typeface="Avenir"/>
                  <a:ea typeface="Avenir"/>
                  <a:cs typeface="Avenir"/>
                  <a:sym typeface="Avenir"/>
                </a:rPr>
                <a:t>Calcium response pathways are downregulated </a:t>
              </a:r>
              <a:endParaRPr/>
            </a:p>
          </p:txBody>
        </p:sp>
        <p:pic>
          <p:nvPicPr>
            <p:cNvPr id="151" name="Google Shape;151;p22" descr="Image"/>
            <p:cNvPicPr preferRelativeResize="0"/>
            <p:nvPr/>
          </p:nvPicPr>
          <p:blipFill rotWithShape="1">
            <a:blip r:embed="rId6">
              <a:alphaModFix/>
            </a:blip>
            <a:srcRect/>
            <a:stretch/>
          </p:blipFill>
          <p:spPr>
            <a:xfrm>
              <a:off x="4506717" y="0"/>
              <a:ext cx="2172802" cy="2843208"/>
            </a:xfrm>
            <a:prstGeom prst="rect">
              <a:avLst/>
            </a:prstGeom>
            <a:noFill/>
            <a:ln>
              <a:noFill/>
            </a:ln>
            <a:effectLst>
              <a:outerShdw blurRad="254000" dist="127000" dir="5400000" rotWithShape="0">
                <a:srgbClr val="000000">
                  <a:alpha val="69803"/>
                </a:srgbClr>
              </a:outerShdw>
            </a:effectLst>
          </p:spPr>
        </p:pic>
      </p:grpSp>
      <p:sp>
        <p:nvSpPr>
          <p:cNvPr id="152" name="Google Shape;152;p22"/>
          <p:cNvSpPr txBox="1"/>
          <p:nvPr/>
        </p:nvSpPr>
        <p:spPr>
          <a:xfrm>
            <a:off x="10973131" y="13282452"/>
            <a:ext cx="13401219" cy="419101"/>
          </a:xfrm>
          <a:prstGeom prst="rect">
            <a:avLst/>
          </a:prstGeom>
          <a:noFill/>
          <a:ln>
            <a:noFill/>
          </a:ln>
        </p:spPr>
        <p:txBody>
          <a:bodyPr spcFirstLastPara="1" wrap="square" lIns="50800" tIns="50800" rIns="50800" bIns="50800" anchor="ctr" anchorCtr="0">
            <a:spAutoFit/>
          </a:bodyPr>
          <a:lstStyle/>
          <a:p>
            <a:pPr marL="0" marR="0" lvl="1" indent="45720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Hu  et al. Profiling of Mouse Brain During Acute and Chronic Infections by Toxoplasma gondii Oocysts. Front. Microbiol.  2020</a:t>
            </a:r>
            <a:endParaRPr/>
          </a:p>
        </p:txBody>
      </p:sp>
      <p:sp>
        <p:nvSpPr>
          <p:cNvPr id="153" name="Google Shape;153;p22"/>
          <p:cNvSpPr/>
          <p:nvPr/>
        </p:nvSpPr>
        <p:spPr>
          <a:xfrm>
            <a:off x="6799935" y="9572361"/>
            <a:ext cx="3764767" cy="3886352"/>
          </a:xfrm>
          <a:prstGeom prst="roundRect">
            <a:avLst>
              <a:gd name="adj" fmla="val 15000"/>
            </a:avLst>
          </a:prstGeom>
          <a:noFill/>
          <a:ln w="76200" cap="flat" cmpd="sng">
            <a:solidFill>
              <a:srgbClr val="FF26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4" name="Google Shape;154;p22"/>
          <p:cNvSpPr/>
          <p:nvPr/>
        </p:nvSpPr>
        <p:spPr>
          <a:xfrm>
            <a:off x="14639328" y="5589553"/>
            <a:ext cx="4405424" cy="2988937"/>
          </a:xfrm>
          <a:prstGeom prst="roundRect">
            <a:avLst>
              <a:gd name="adj" fmla="val 18894"/>
            </a:avLst>
          </a:prstGeom>
          <a:noFill/>
          <a:ln w="76200" cap="flat" cmpd="sng">
            <a:solidFill>
              <a:srgbClr val="FF26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847"/>
        <p:cNvGrpSpPr/>
        <p:nvPr/>
      </p:nvGrpSpPr>
      <p:grpSpPr>
        <a:xfrm>
          <a:off x="0" y="0"/>
          <a:ext cx="0" cy="0"/>
          <a:chOff x="0" y="0"/>
          <a:chExt cx="0" cy="0"/>
        </a:xfrm>
      </p:grpSpPr>
      <p:sp>
        <p:nvSpPr>
          <p:cNvPr id="848" name="Google Shape;848;p62"/>
          <p:cNvSpPr txBox="1">
            <a:spLocks noGrp="1"/>
          </p:cNvSpPr>
          <p:nvPr>
            <p:ph type="title" idx="4294967295"/>
          </p:nvPr>
        </p:nvSpPr>
        <p:spPr>
          <a:xfrm>
            <a:off x="0" y="1079500"/>
            <a:ext cx="21971000" cy="1433513"/>
          </a:xfrm>
          <a:prstGeom prst="rect">
            <a:avLst/>
          </a:prstGeom>
          <a:noFill/>
          <a:ln>
            <a:noFill/>
          </a:ln>
        </p:spPr>
        <p:txBody>
          <a:bodyPr spcFirstLastPara="1" wrap="square" lIns="50800" tIns="50800" rIns="50800" bIns="50800" anchor="t" anchorCtr="0">
            <a:normAutofit fontScale="90000"/>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Power Analysis in Differential Expression Analysis</a:t>
            </a:r>
            <a:endParaRPr/>
          </a:p>
        </p:txBody>
      </p:sp>
      <p:pic>
        <p:nvPicPr>
          <p:cNvPr id="849" name="Google Shape;849;p62" descr="Image"/>
          <p:cNvPicPr preferRelativeResize="0"/>
          <p:nvPr/>
        </p:nvPicPr>
        <p:blipFill rotWithShape="1">
          <a:blip r:embed="rId3">
            <a:alphaModFix/>
          </a:blip>
          <a:srcRect/>
          <a:stretch/>
        </p:blipFill>
        <p:spPr>
          <a:xfrm>
            <a:off x="6455250" y="2975931"/>
            <a:ext cx="10994339" cy="976072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853"/>
        <p:cNvGrpSpPr/>
        <p:nvPr/>
      </p:nvGrpSpPr>
      <p:grpSpPr>
        <a:xfrm>
          <a:off x="0" y="0"/>
          <a:ext cx="0" cy="0"/>
          <a:chOff x="0" y="0"/>
          <a:chExt cx="0" cy="0"/>
        </a:xfrm>
      </p:grpSpPr>
      <p:sp>
        <p:nvSpPr>
          <p:cNvPr id="854" name="Google Shape;854;p63"/>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Outline</a:t>
            </a:r>
            <a:endParaRPr/>
          </a:p>
        </p:txBody>
      </p:sp>
      <p:sp>
        <p:nvSpPr>
          <p:cNvPr id="855" name="Google Shape;855;p63"/>
          <p:cNvSpPr txBox="1">
            <a:spLocks noGrp="1"/>
          </p:cNvSpPr>
          <p:nvPr>
            <p:ph type="body" idx="1"/>
          </p:nvPr>
        </p:nvSpPr>
        <p:spPr>
          <a:xfrm>
            <a:off x="1206500" y="4902861"/>
            <a:ext cx="21971000" cy="3910278"/>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929292"/>
              </a:buClr>
              <a:buSzPts val="5904"/>
              <a:buFont typeface="Avenir"/>
              <a:buChar char="•"/>
            </a:pPr>
            <a:r>
              <a:rPr lang="en-US">
                <a:solidFill>
                  <a:srgbClr val="929292"/>
                </a:solidFill>
                <a:latin typeface="Avenir"/>
                <a:ea typeface="Avenir"/>
                <a:cs typeface="Avenir"/>
                <a:sym typeface="Avenir"/>
              </a:rPr>
              <a:t>Experimental Design</a:t>
            </a:r>
            <a:endParaRPr/>
          </a:p>
          <a:p>
            <a:pPr marL="609600" lvl="0" indent="-609600" algn="l" rtl="0">
              <a:lnSpc>
                <a:spcPct val="90000"/>
              </a:lnSpc>
              <a:spcBef>
                <a:spcPts val="4500"/>
              </a:spcBef>
              <a:spcAft>
                <a:spcPts val="0"/>
              </a:spcAft>
              <a:buClr>
                <a:srgbClr val="929292"/>
              </a:buClr>
              <a:buSzPts val="5904"/>
              <a:buFont typeface="Avenir"/>
              <a:buChar char="•"/>
            </a:pPr>
            <a:r>
              <a:rPr lang="en-US">
                <a:solidFill>
                  <a:srgbClr val="929292"/>
                </a:solidFill>
                <a:latin typeface="Avenir"/>
                <a:ea typeface="Avenir"/>
                <a:cs typeface="Avenir"/>
                <a:sym typeface="Avenir"/>
              </a:rPr>
              <a:t>Statistical Concepts - Bite size statistics</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Statistical aspects of bulk RNA-seq analysis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Shape 859"/>
        <p:cNvGrpSpPr/>
        <p:nvPr/>
      </p:nvGrpSpPr>
      <p:grpSpPr>
        <a:xfrm>
          <a:off x="0" y="0"/>
          <a:ext cx="0" cy="0"/>
          <a:chOff x="0" y="0"/>
          <a:chExt cx="0" cy="0"/>
        </a:xfrm>
      </p:grpSpPr>
      <p:pic>
        <p:nvPicPr>
          <p:cNvPr id="860" name="Google Shape;860;p64"/>
          <p:cNvPicPr preferRelativeResize="0"/>
          <p:nvPr/>
        </p:nvPicPr>
        <p:blipFill>
          <a:blip r:embed="rId3">
            <a:alphaModFix/>
          </a:blip>
          <a:stretch>
            <a:fillRect/>
          </a:stretch>
        </p:blipFill>
        <p:spPr>
          <a:xfrm>
            <a:off x="7313525" y="5764267"/>
            <a:ext cx="7974050" cy="7383375"/>
          </a:xfrm>
          <a:prstGeom prst="rect">
            <a:avLst/>
          </a:prstGeom>
          <a:noFill/>
          <a:ln>
            <a:noFill/>
          </a:ln>
        </p:spPr>
      </p:pic>
      <p:sp>
        <p:nvSpPr>
          <p:cNvPr id="861" name="Google Shape;861;p64"/>
          <p:cNvSpPr txBox="1">
            <a:spLocks noGrp="1"/>
          </p:cNvSpPr>
          <p:nvPr>
            <p:ph type="title"/>
          </p:nvPr>
        </p:nvSpPr>
        <p:spPr>
          <a:xfrm>
            <a:off x="1206500" y="1079500"/>
            <a:ext cx="23177400" cy="1433100"/>
          </a:xfrm>
          <a:prstGeom prst="rect">
            <a:avLst/>
          </a:prstGeom>
          <a:noFill/>
          <a:ln>
            <a:noFill/>
          </a:ln>
        </p:spPr>
        <p:txBody>
          <a:bodyPr spcFirstLastPara="1" wrap="square" lIns="50800" tIns="50800" rIns="50800" bIns="50800" anchor="t" anchorCtr="0">
            <a:normAutofit fontScale="90000"/>
          </a:bodyPr>
          <a:lstStyle/>
          <a:p>
            <a:pPr marL="0" marR="0" lvl="0" indent="0" algn="l" rtl="0">
              <a:lnSpc>
                <a:spcPct val="80000"/>
              </a:lnSpc>
              <a:spcBef>
                <a:spcPts val="0"/>
              </a:spcBef>
              <a:spcAft>
                <a:spcPts val="0"/>
              </a:spcAft>
              <a:buClr>
                <a:srgbClr val="000000"/>
              </a:buClr>
              <a:buSzPts val="7480"/>
              <a:buFont typeface="Avenir"/>
              <a:buNone/>
            </a:pPr>
            <a:r>
              <a:rPr lang="en-US" sz="7480" b="0">
                <a:latin typeface="Avenir"/>
                <a:ea typeface="Avenir"/>
                <a:cs typeface="Avenir"/>
                <a:sym typeface="Avenir"/>
              </a:rPr>
              <a:t>Statistical Aspects of Differential Expression Analysis</a:t>
            </a:r>
            <a:endParaRPr/>
          </a:p>
        </p:txBody>
      </p:sp>
      <p:sp>
        <p:nvSpPr>
          <p:cNvPr id="862" name="Google Shape;862;p64"/>
          <p:cNvSpPr txBox="1"/>
          <p:nvPr/>
        </p:nvSpPr>
        <p:spPr>
          <a:xfrm>
            <a:off x="2904867" y="3639018"/>
            <a:ext cx="18574200" cy="15804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4800"/>
              <a:buFont typeface="Avenir"/>
              <a:buNone/>
            </a:pPr>
            <a:r>
              <a:rPr lang="en-US" sz="4800" b="0" i="0" u="none" strike="noStrike" cap="none">
                <a:solidFill>
                  <a:srgbClr val="000000"/>
                </a:solidFill>
                <a:latin typeface="Avenir"/>
                <a:ea typeface="Avenir"/>
                <a:cs typeface="Avenir"/>
                <a:sym typeface="Avenir"/>
              </a:rPr>
              <a:t>Model the expression of each gene as linear combination of explanatory factors (eg. treatment, age, sex, etc.) </a:t>
            </a:r>
            <a:endParaRPr/>
          </a:p>
        </p:txBody>
      </p:sp>
      <p:sp>
        <p:nvSpPr>
          <p:cNvPr id="863" name="Google Shape;863;p64"/>
          <p:cNvSpPr txBox="1"/>
          <p:nvPr/>
        </p:nvSpPr>
        <p:spPr>
          <a:xfrm>
            <a:off x="1206500" y="2810540"/>
            <a:ext cx="219711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5E5E5E"/>
              </a:buClr>
              <a:buSzPts val="5600"/>
              <a:buFont typeface="Avenir"/>
              <a:buNone/>
            </a:pPr>
            <a:r>
              <a:rPr lang="en-US" sz="5600" b="0" i="0" u="none" strike="noStrike" cap="none">
                <a:solidFill>
                  <a:srgbClr val="5E5E5E"/>
                </a:solidFill>
                <a:latin typeface="Avenir"/>
                <a:ea typeface="Avenir"/>
                <a:cs typeface="Avenir"/>
                <a:sym typeface="Avenir"/>
              </a:rPr>
              <a:t>Linear Modeling</a:t>
            </a:r>
            <a:endParaRPr/>
          </a:p>
        </p:txBody>
      </p:sp>
      <p:pic>
        <p:nvPicPr>
          <p:cNvPr id="864" name="Google Shape;864;p64"/>
          <p:cNvPicPr preferRelativeResize="0"/>
          <p:nvPr/>
        </p:nvPicPr>
        <p:blipFill>
          <a:blip r:embed="rId4">
            <a:alphaModFix/>
          </a:blip>
          <a:stretch>
            <a:fillRect/>
          </a:stretch>
        </p:blipFill>
        <p:spPr>
          <a:xfrm rot="5400000" flipH="1">
            <a:off x="10064412" y="8786887"/>
            <a:ext cx="2761100" cy="1519325"/>
          </a:xfrm>
          <a:prstGeom prst="rect">
            <a:avLst/>
          </a:prstGeom>
          <a:noFill/>
          <a:ln>
            <a:noFill/>
          </a:ln>
        </p:spPr>
      </p:pic>
      <p:pic>
        <p:nvPicPr>
          <p:cNvPr id="865" name="Google Shape;865;p64"/>
          <p:cNvPicPr preferRelativeResize="0"/>
          <p:nvPr/>
        </p:nvPicPr>
        <p:blipFill>
          <a:blip r:embed="rId4">
            <a:alphaModFix/>
          </a:blip>
          <a:stretch>
            <a:fillRect/>
          </a:stretch>
        </p:blipFill>
        <p:spPr>
          <a:xfrm rot="5400000" flipH="1">
            <a:off x="12918762" y="6633812"/>
            <a:ext cx="2761100" cy="15193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872"/>
        <p:cNvGrpSpPr/>
        <p:nvPr/>
      </p:nvGrpSpPr>
      <p:grpSpPr>
        <a:xfrm>
          <a:off x="0" y="0"/>
          <a:ext cx="0" cy="0"/>
          <a:chOff x="0" y="0"/>
          <a:chExt cx="0" cy="0"/>
        </a:xfrm>
      </p:grpSpPr>
      <p:pic>
        <p:nvPicPr>
          <p:cNvPr id="873" name="Google Shape;873;p65" descr="Image"/>
          <p:cNvPicPr preferRelativeResize="0"/>
          <p:nvPr/>
        </p:nvPicPr>
        <p:blipFill rotWithShape="1">
          <a:blip r:embed="rId3">
            <a:alphaModFix/>
          </a:blip>
          <a:srcRect/>
          <a:stretch/>
        </p:blipFill>
        <p:spPr>
          <a:xfrm>
            <a:off x="432817" y="4897147"/>
            <a:ext cx="8941361" cy="6527480"/>
          </a:xfrm>
          <a:prstGeom prst="rect">
            <a:avLst/>
          </a:prstGeom>
          <a:noFill/>
          <a:ln>
            <a:noFill/>
          </a:ln>
        </p:spPr>
      </p:pic>
      <p:sp>
        <p:nvSpPr>
          <p:cNvPr id="874" name="Google Shape;874;p65"/>
          <p:cNvSpPr txBox="1"/>
          <p:nvPr/>
        </p:nvSpPr>
        <p:spPr>
          <a:xfrm>
            <a:off x="9567860" y="4778347"/>
            <a:ext cx="13424060" cy="46101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This plot illustrates some common features of RNA-seq count data:</a:t>
            </a:r>
            <a:endParaRPr/>
          </a:p>
          <a:p>
            <a:pPr marL="457200" marR="0" lvl="0" indent="-317500" algn="l" rtl="0">
              <a:lnSpc>
                <a:spcPct val="100000"/>
              </a:lnSpc>
              <a:spcBef>
                <a:spcPts val="0"/>
              </a:spcBef>
              <a:spcAft>
                <a:spcPts val="0"/>
              </a:spcAft>
              <a:buClr>
                <a:srgbClr val="000000"/>
              </a:buClr>
              <a:buSzPts val="4428"/>
              <a:buFont typeface="Times"/>
              <a:buChar char="•"/>
            </a:pPr>
            <a:r>
              <a:rPr lang="en-US" sz="3600" b="0" i="0" u="none" strike="noStrike" cap="none">
                <a:solidFill>
                  <a:srgbClr val="000000"/>
                </a:solidFill>
                <a:latin typeface="Avenir"/>
                <a:ea typeface="Avenir"/>
                <a:cs typeface="Avenir"/>
                <a:sym typeface="Avenir"/>
              </a:rPr>
              <a:t>a low number of counts associated with a large proportion of genes</a:t>
            </a:r>
            <a:endParaRPr/>
          </a:p>
          <a:p>
            <a:pPr marL="457200" marR="0" lvl="0" indent="-317500" algn="l" rtl="0">
              <a:lnSpc>
                <a:spcPct val="100000"/>
              </a:lnSpc>
              <a:spcBef>
                <a:spcPts val="0"/>
              </a:spcBef>
              <a:spcAft>
                <a:spcPts val="0"/>
              </a:spcAft>
              <a:buClr>
                <a:srgbClr val="000000"/>
              </a:buClr>
              <a:buSzPts val="4428"/>
              <a:buFont typeface="Times"/>
              <a:buChar char="•"/>
            </a:pPr>
            <a:r>
              <a:rPr lang="en-US" sz="3600" b="0" i="0" u="none" strike="noStrike" cap="none">
                <a:solidFill>
                  <a:srgbClr val="000000"/>
                </a:solidFill>
                <a:latin typeface="Avenir"/>
                <a:ea typeface="Avenir"/>
                <a:cs typeface="Avenir"/>
                <a:sym typeface="Avenir"/>
              </a:rPr>
              <a:t>a long right tail due to the lack of any upper limit for expression</a:t>
            </a:r>
            <a:endParaRPr/>
          </a:p>
          <a:p>
            <a:pPr marL="457200" marR="0" lvl="0" indent="-317500" algn="l" rtl="0">
              <a:lnSpc>
                <a:spcPct val="100000"/>
              </a:lnSpc>
              <a:spcBef>
                <a:spcPts val="0"/>
              </a:spcBef>
              <a:spcAft>
                <a:spcPts val="0"/>
              </a:spcAft>
              <a:buClr>
                <a:srgbClr val="000000"/>
              </a:buClr>
              <a:buSzPts val="4428"/>
              <a:buFont typeface="Times"/>
              <a:buChar char="•"/>
            </a:pPr>
            <a:r>
              <a:rPr lang="en-US" sz="3600" b="0" i="0" u="none" strike="noStrike" cap="none">
                <a:solidFill>
                  <a:srgbClr val="000000"/>
                </a:solidFill>
                <a:latin typeface="Avenir"/>
                <a:ea typeface="Avenir"/>
                <a:cs typeface="Avenir"/>
                <a:sym typeface="Avenir"/>
              </a:rPr>
              <a:t>large dynamic range</a:t>
            </a:r>
            <a:endParaRPr/>
          </a:p>
        </p:txBody>
      </p:sp>
      <p:sp>
        <p:nvSpPr>
          <p:cNvPr id="875" name="Google Shape;875;p65"/>
          <p:cNvSpPr txBox="1">
            <a:spLocks noGrp="1"/>
          </p:cNvSpPr>
          <p:nvPr>
            <p:ph type="title" idx="4294967295"/>
          </p:nvPr>
        </p:nvSpPr>
        <p:spPr>
          <a:xfrm>
            <a:off x="1206500" y="1079500"/>
            <a:ext cx="23177500" cy="1433513"/>
          </a:xfrm>
          <a:prstGeom prst="rect">
            <a:avLst/>
          </a:prstGeom>
          <a:noFill/>
          <a:ln>
            <a:noFill/>
          </a:ln>
        </p:spPr>
        <p:txBody>
          <a:bodyPr spcFirstLastPara="1" wrap="square" lIns="50800" tIns="50800" rIns="50800" bIns="50800" anchor="t" anchorCtr="0">
            <a:normAutofit fontScale="90000"/>
          </a:bodyPr>
          <a:lstStyle/>
          <a:p>
            <a:pPr marL="0" marR="0" lvl="0" indent="0" algn="l" rtl="0">
              <a:lnSpc>
                <a:spcPct val="80000"/>
              </a:lnSpc>
              <a:spcBef>
                <a:spcPts val="0"/>
              </a:spcBef>
              <a:spcAft>
                <a:spcPts val="0"/>
              </a:spcAft>
              <a:buClr>
                <a:srgbClr val="000000"/>
              </a:buClr>
              <a:buSzPts val="7480"/>
              <a:buFont typeface="Avenir"/>
              <a:buNone/>
            </a:pPr>
            <a:r>
              <a:rPr lang="en-US" sz="7480" b="0">
                <a:latin typeface="Avenir"/>
                <a:ea typeface="Avenir"/>
                <a:cs typeface="Avenir"/>
                <a:sym typeface="Avenir"/>
              </a:rPr>
              <a:t>Statistical Aspects of Differential Expression Analysis</a:t>
            </a:r>
            <a:endParaRPr/>
          </a:p>
        </p:txBody>
      </p:sp>
      <p:sp>
        <p:nvSpPr>
          <p:cNvPr id="876" name="Google Shape;876;p65"/>
          <p:cNvSpPr txBox="1"/>
          <p:nvPr/>
        </p:nvSpPr>
        <p:spPr>
          <a:xfrm>
            <a:off x="9668192" y="9554180"/>
            <a:ext cx="13223396"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Looking at the shape of the histogram, we see that it is not normally distributed.</a:t>
            </a:r>
            <a:endParaRPr/>
          </a:p>
        </p:txBody>
      </p:sp>
      <p:sp>
        <p:nvSpPr>
          <p:cNvPr id="877" name="Google Shape;877;p65"/>
          <p:cNvSpPr txBox="1"/>
          <p:nvPr/>
        </p:nvSpPr>
        <p:spPr>
          <a:xfrm>
            <a:off x="1206500" y="3023900"/>
            <a:ext cx="219711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5E5E5E"/>
              </a:buClr>
              <a:buSzPts val="5600"/>
              <a:buFont typeface="Avenir"/>
              <a:buNone/>
            </a:pPr>
            <a:r>
              <a:rPr lang="en-US" sz="5600" b="0" i="0" u="none" strike="noStrike" cap="none" dirty="0">
                <a:solidFill>
                  <a:srgbClr val="5E5E5E"/>
                </a:solidFill>
                <a:latin typeface="Avenir"/>
                <a:ea typeface="Avenir"/>
                <a:cs typeface="Avenir"/>
                <a:sym typeface="Avenir"/>
              </a:rPr>
              <a:t>Characteristics of RNA-seq data</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881"/>
        <p:cNvGrpSpPr/>
        <p:nvPr/>
      </p:nvGrpSpPr>
      <p:grpSpPr>
        <a:xfrm>
          <a:off x="0" y="0"/>
          <a:ext cx="0" cy="0"/>
          <a:chOff x="0" y="0"/>
          <a:chExt cx="0" cy="0"/>
        </a:xfrm>
      </p:grpSpPr>
      <p:sp>
        <p:nvSpPr>
          <p:cNvPr id="882" name="Google Shape;882;p66"/>
          <p:cNvSpPr txBox="1"/>
          <p:nvPr/>
        </p:nvSpPr>
        <p:spPr>
          <a:xfrm>
            <a:off x="9567860" y="5143100"/>
            <a:ext cx="13424060"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To assess the properties of the data we are working with, we can look at the mean-variance relationship.</a:t>
            </a:r>
            <a:endParaRPr/>
          </a:p>
        </p:txBody>
      </p:sp>
      <p:sp>
        <p:nvSpPr>
          <p:cNvPr id="883" name="Google Shape;883;p66"/>
          <p:cNvSpPr txBox="1">
            <a:spLocks noGrp="1"/>
          </p:cNvSpPr>
          <p:nvPr>
            <p:ph type="title" idx="4294967295"/>
          </p:nvPr>
        </p:nvSpPr>
        <p:spPr>
          <a:xfrm>
            <a:off x="1206500" y="1079500"/>
            <a:ext cx="23177500" cy="1433513"/>
          </a:xfrm>
          <a:prstGeom prst="rect">
            <a:avLst/>
          </a:prstGeom>
          <a:noFill/>
          <a:ln>
            <a:noFill/>
          </a:ln>
        </p:spPr>
        <p:txBody>
          <a:bodyPr spcFirstLastPara="1" wrap="square" lIns="50800" tIns="50800" rIns="50800" bIns="50800" anchor="t" anchorCtr="0">
            <a:normAutofit fontScale="90000"/>
          </a:bodyPr>
          <a:lstStyle/>
          <a:p>
            <a:pPr marL="0" marR="0" lvl="0" indent="0" algn="l" rtl="0">
              <a:lnSpc>
                <a:spcPct val="80000"/>
              </a:lnSpc>
              <a:spcBef>
                <a:spcPts val="0"/>
              </a:spcBef>
              <a:spcAft>
                <a:spcPts val="0"/>
              </a:spcAft>
              <a:buClr>
                <a:srgbClr val="000000"/>
              </a:buClr>
              <a:buSzPts val="7480"/>
              <a:buFont typeface="Avenir"/>
              <a:buNone/>
            </a:pPr>
            <a:r>
              <a:rPr lang="en-US" sz="7480" b="0">
                <a:latin typeface="Avenir"/>
                <a:ea typeface="Avenir"/>
                <a:cs typeface="Avenir"/>
                <a:sym typeface="Avenir"/>
              </a:rPr>
              <a:t>Statistical Aspects of Differential Expression Analysis</a:t>
            </a:r>
            <a:endParaRPr/>
          </a:p>
        </p:txBody>
      </p:sp>
      <p:sp>
        <p:nvSpPr>
          <p:cNvPr id="884" name="Google Shape;884;p66"/>
          <p:cNvSpPr txBox="1"/>
          <p:nvPr/>
        </p:nvSpPr>
        <p:spPr>
          <a:xfrm>
            <a:off x="9631904" y="9119737"/>
            <a:ext cx="13223396" cy="19685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Essentially, the Negative Binomial is a good approximation for data where the mean &lt; variance, as is the case with RNA-Seq count data.</a:t>
            </a:r>
            <a:endParaRPr/>
          </a:p>
        </p:txBody>
      </p:sp>
      <p:pic>
        <p:nvPicPr>
          <p:cNvPr id="885" name="Google Shape;885;p66" descr="Image"/>
          <p:cNvPicPr preferRelativeResize="0"/>
          <p:nvPr/>
        </p:nvPicPr>
        <p:blipFill rotWithShape="1">
          <a:blip r:embed="rId3">
            <a:alphaModFix/>
          </a:blip>
          <a:srcRect/>
          <a:stretch/>
        </p:blipFill>
        <p:spPr>
          <a:xfrm>
            <a:off x="149452" y="5212408"/>
            <a:ext cx="9067578" cy="6149675"/>
          </a:xfrm>
          <a:prstGeom prst="rect">
            <a:avLst/>
          </a:prstGeom>
          <a:noFill/>
          <a:ln>
            <a:noFill/>
          </a:ln>
        </p:spPr>
      </p:pic>
      <p:sp>
        <p:nvSpPr>
          <p:cNvPr id="886" name="Google Shape;886;p66"/>
          <p:cNvSpPr txBox="1"/>
          <p:nvPr/>
        </p:nvSpPr>
        <p:spPr>
          <a:xfrm>
            <a:off x="9531573" y="6778626"/>
            <a:ext cx="13424058" cy="19685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For the genes with high mean expression, the variance across replicates tends to be greater than the mean (scatter is above the red line).</a:t>
            </a:r>
            <a:endParaRPr/>
          </a:p>
        </p:txBody>
      </p:sp>
      <p:sp>
        <p:nvSpPr>
          <p:cNvPr id="887" name="Google Shape;887;p66"/>
          <p:cNvSpPr txBox="1"/>
          <p:nvPr/>
        </p:nvSpPr>
        <p:spPr>
          <a:xfrm>
            <a:off x="1206500" y="2353340"/>
            <a:ext cx="219711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5E5E5E"/>
              </a:buClr>
              <a:buSzPts val="5600"/>
              <a:buFont typeface="Avenir"/>
              <a:buNone/>
            </a:pPr>
            <a:r>
              <a:rPr lang="en-US" sz="5600" b="0" i="0" u="none" strike="noStrike" cap="none">
                <a:solidFill>
                  <a:srgbClr val="5E5E5E"/>
                </a:solidFill>
                <a:latin typeface="Avenir"/>
                <a:ea typeface="Avenir"/>
                <a:cs typeface="Avenir"/>
                <a:sym typeface="Avenir"/>
              </a:rPr>
              <a:t>Characteristics of RNA-seq data</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919"/>
        <p:cNvGrpSpPr/>
        <p:nvPr/>
      </p:nvGrpSpPr>
      <p:grpSpPr>
        <a:xfrm>
          <a:off x="0" y="0"/>
          <a:ext cx="0" cy="0"/>
          <a:chOff x="0" y="0"/>
          <a:chExt cx="0" cy="0"/>
        </a:xfrm>
      </p:grpSpPr>
      <p:pic>
        <p:nvPicPr>
          <p:cNvPr id="920" name="Google Shape;920;p69"/>
          <p:cNvPicPr preferRelativeResize="0"/>
          <p:nvPr/>
        </p:nvPicPr>
        <p:blipFill>
          <a:blip r:embed="rId3">
            <a:alphaModFix/>
          </a:blip>
          <a:stretch>
            <a:fillRect/>
          </a:stretch>
        </p:blipFill>
        <p:spPr>
          <a:xfrm>
            <a:off x="6560416" y="5592582"/>
            <a:ext cx="8616625" cy="7978356"/>
          </a:xfrm>
          <a:prstGeom prst="rect">
            <a:avLst/>
          </a:prstGeom>
          <a:noFill/>
          <a:ln>
            <a:noFill/>
          </a:ln>
        </p:spPr>
      </p:pic>
      <p:sp>
        <p:nvSpPr>
          <p:cNvPr id="921" name="Google Shape;921;p69"/>
          <p:cNvSpPr txBox="1">
            <a:spLocks noGrp="1"/>
          </p:cNvSpPr>
          <p:nvPr>
            <p:ph type="title"/>
          </p:nvPr>
        </p:nvSpPr>
        <p:spPr>
          <a:xfrm>
            <a:off x="1206500" y="1079500"/>
            <a:ext cx="23177400" cy="1433100"/>
          </a:xfrm>
          <a:prstGeom prst="rect">
            <a:avLst/>
          </a:prstGeom>
          <a:noFill/>
          <a:ln>
            <a:noFill/>
          </a:ln>
        </p:spPr>
        <p:txBody>
          <a:bodyPr spcFirstLastPara="1" wrap="square" lIns="50800" tIns="50800" rIns="50800" bIns="50800" anchor="t" anchorCtr="0">
            <a:normAutofit fontScale="90000"/>
          </a:bodyPr>
          <a:lstStyle/>
          <a:p>
            <a:pPr marL="0" marR="0" lvl="0" indent="0" algn="l" rtl="0">
              <a:lnSpc>
                <a:spcPct val="80000"/>
              </a:lnSpc>
              <a:spcBef>
                <a:spcPts val="0"/>
              </a:spcBef>
              <a:spcAft>
                <a:spcPts val="0"/>
              </a:spcAft>
              <a:buClr>
                <a:srgbClr val="000000"/>
              </a:buClr>
              <a:buSzPts val="7480"/>
              <a:buFont typeface="Avenir"/>
              <a:buNone/>
            </a:pPr>
            <a:r>
              <a:rPr lang="en-US" sz="7480" b="0">
                <a:latin typeface="Avenir"/>
                <a:ea typeface="Avenir"/>
                <a:cs typeface="Avenir"/>
                <a:sym typeface="Avenir"/>
              </a:rPr>
              <a:t>Statistical Aspects of Differential Expression Analysis</a:t>
            </a:r>
            <a:endParaRPr/>
          </a:p>
        </p:txBody>
      </p:sp>
      <p:sp>
        <p:nvSpPr>
          <p:cNvPr id="922" name="Google Shape;922;p69"/>
          <p:cNvSpPr txBox="1"/>
          <p:nvPr/>
        </p:nvSpPr>
        <p:spPr>
          <a:xfrm>
            <a:off x="2904867" y="3639018"/>
            <a:ext cx="18574200" cy="15804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4800"/>
              <a:buFont typeface="Avenir"/>
              <a:buNone/>
            </a:pPr>
            <a:r>
              <a:rPr lang="en-US" sz="4800" b="0" i="0" u="none" strike="noStrike" cap="none">
                <a:solidFill>
                  <a:srgbClr val="000000"/>
                </a:solidFill>
                <a:latin typeface="Avenir"/>
                <a:ea typeface="Avenir"/>
                <a:cs typeface="Avenir"/>
                <a:sym typeface="Avenir"/>
              </a:rPr>
              <a:t>Model the expression of each gene as linear combination of explanatory factors (eg. treatment, age, sex, etc.) </a:t>
            </a:r>
            <a:endParaRPr/>
          </a:p>
        </p:txBody>
      </p:sp>
      <p:sp>
        <p:nvSpPr>
          <p:cNvPr id="923" name="Google Shape;923;p69"/>
          <p:cNvSpPr txBox="1"/>
          <p:nvPr/>
        </p:nvSpPr>
        <p:spPr>
          <a:xfrm>
            <a:off x="1206500" y="2706111"/>
            <a:ext cx="219711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5E5E5E"/>
              </a:buClr>
              <a:buSzPts val="5600"/>
              <a:buFont typeface="Avenir"/>
              <a:buNone/>
            </a:pPr>
            <a:r>
              <a:rPr lang="en-US" sz="5600" b="0" i="0" u="none" strike="noStrike" cap="none" dirty="0">
                <a:solidFill>
                  <a:srgbClr val="5E5E5E"/>
                </a:solidFill>
                <a:latin typeface="Avenir"/>
                <a:ea typeface="Avenir"/>
                <a:cs typeface="Avenir"/>
                <a:sym typeface="Avenir"/>
              </a:rPr>
              <a:t>Linear Modeling</a:t>
            </a:r>
            <a:endParaRPr dirty="0"/>
          </a:p>
        </p:txBody>
      </p:sp>
      <p:pic>
        <p:nvPicPr>
          <p:cNvPr id="925" name="Google Shape;925;p69"/>
          <p:cNvPicPr preferRelativeResize="0"/>
          <p:nvPr/>
        </p:nvPicPr>
        <p:blipFill>
          <a:blip r:embed="rId4">
            <a:alphaModFix/>
          </a:blip>
          <a:stretch>
            <a:fillRect/>
          </a:stretch>
        </p:blipFill>
        <p:spPr>
          <a:xfrm rot="5400000" flipH="1">
            <a:off x="8148265" y="8106393"/>
            <a:ext cx="5883825" cy="1367325"/>
          </a:xfrm>
          <a:prstGeom prst="rect">
            <a:avLst/>
          </a:prstGeom>
          <a:noFill/>
          <a:ln>
            <a:noFill/>
          </a:ln>
        </p:spPr>
      </p:pic>
      <p:pic>
        <p:nvPicPr>
          <p:cNvPr id="926" name="Google Shape;926;p69"/>
          <p:cNvPicPr preferRelativeResize="0"/>
          <p:nvPr/>
        </p:nvPicPr>
        <p:blipFill>
          <a:blip r:embed="rId5">
            <a:alphaModFix/>
          </a:blip>
          <a:stretch>
            <a:fillRect/>
          </a:stretch>
        </p:blipFill>
        <p:spPr>
          <a:xfrm rot="5400000" flipH="1">
            <a:off x="11322240" y="7973418"/>
            <a:ext cx="5866200" cy="14915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933"/>
        <p:cNvGrpSpPr/>
        <p:nvPr/>
      </p:nvGrpSpPr>
      <p:grpSpPr>
        <a:xfrm>
          <a:off x="0" y="0"/>
          <a:ext cx="0" cy="0"/>
          <a:chOff x="0" y="0"/>
          <a:chExt cx="0" cy="0"/>
        </a:xfrm>
      </p:grpSpPr>
      <p:sp>
        <p:nvSpPr>
          <p:cNvPr id="934" name="Google Shape;934;p70"/>
          <p:cNvSpPr txBox="1">
            <a:spLocks noGrp="1"/>
          </p:cNvSpPr>
          <p:nvPr>
            <p:ph type="title"/>
          </p:nvPr>
        </p:nvSpPr>
        <p:spPr>
          <a:xfrm>
            <a:off x="1206500" y="1079500"/>
            <a:ext cx="23177400" cy="1433100"/>
          </a:xfrm>
          <a:prstGeom prst="rect">
            <a:avLst/>
          </a:prstGeom>
          <a:noFill/>
          <a:ln>
            <a:noFill/>
          </a:ln>
        </p:spPr>
        <p:txBody>
          <a:bodyPr spcFirstLastPara="1" wrap="square" lIns="50800" tIns="50800" rIns="50800" bIns="50800" anchor="t" anchorCtr="0">
            <a:normAutofit fontScale="90000"/>
          </a:bodyPr>
          <a:lstStyle/>
          <a:p>
            <a:pPr marL="0" marR="0" lvl="0" indent="0" algn="l" rtl="0">
              <a:lnSpc>
                <a:spcPct val="80000"/>
              </a:lnSpc>
              <a:spcBef>
                <a:spcPts val="0"/>
              </a:spcBef>
              <a:spcAft>
                <a:spcPts val="0"/>
              </a:spcAft>
              <a:buClr>
                <a:srgbClr val="000000"/>
              </a:buClr>
              <a:buSzPts val="7480"/>
              <a:buFont typeface="Avenir"/>
              <a:buNone/>
            </a:pPr>
            <a:r>
              <a:rPr lang="en-US" sz="7480" b="0">
                <a:latin typeface="Avenir"/>
                <a:ea typeface="Avenir"/>
                <a:cs typeface="Avenir"/>
                <a:sym typeface="Avenir"/>
              </a:rPr>
              <a:t>Statistical Aspects of Differential Expression Analysis</a:t>
            </a:r>
            <a:endParaRPr/>
          </a:p>
        </p:txBody>
      </p:sp>
      <p:sp>
        <p:nvSpPr>
          <p:cNvPr id="935" name="Google Shape;935;p70"/>
          <p:cNvSpPr txBox="1"/>
          <p:nvPr/>
        </p:nvSpPr>
        <p:spPr>
          <a:xfrm>
            <a:off x="2904867" y="3639018"/>
            <a:ext cx="18574200" cy="15804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4800"/>
              <a:buFont typeface="Avenir"/>
              <a:buNone/>
            </a:pPr>
            <a:r>
              <a:rPr lang="en-US" sz="4800" b="0" i="0" u="none" strike="noStrike" cap="none">
                <a:solidFill>
                  <a:srgbClr val="000000"/>
                </a:solidFill>
                <a:latin typeface="Avenir"/>
                <a:ea typeface="Avenir"/>
                <a:cs typeface="Avenir"/>
                <a:sym typeface="Avenir"/>
              </a:rPr>
              <a:t>Model the expression of each gene as linear combination of explanatory factors (eg. treatment, age, sex, etc.) </a:t>
            </a:r>
            <a:endParaRPr/>
          </a:p>
        </p:txBody>
      </p:sp>
      <p:sp>
        <p:nvSpPr>
          <p:cNvPr id="936" name="Google Shape;936;p70"/>
          <p:cNvSpPr txBox="1"/>
          <p:nvPr/>
        </p:nvSpPr>
        <p:spPr>
          <a:xfrm>
            <a:off x="1206500" y="2780060"/>
            <a:ext cx="219711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5E5E5E"/>
              </a:buClr>
              <a:buSzPts val="5600"/>
              <a:buFont typeface="Avenir"/>
              <a:buNone/>
            </a:pPr>
            <a:r>
              <a:rPr lang="en-US" sz="5600" b="0" i="0" u="none" strike="noStrike" cap="none" dirty="0">
                <a:solidFill>
                  <a:srgbClr val="5E5E5E"/>
                </a:solidFill>
                <a:latin typeface="Avenir"/>
                <a:ea typeface="Avenir"/>
                <a:cs typeface="Avenir"/>
                <a:sym typeface="Avenir"/>
              </a:rPr>
              <a:t>Linear Modeling</a:t>
            </a:r>
            <a:endParaRPr dirty="0"/>
          </a:p>
        </p:txBody>
      </p:sp>
      <p:pic>
        <p:nvPicPr>
          <p:cNvPr id="941" name="Google Shape;941;p70"/>
          <p:cNvPicPr preferRelativeResize="0"/>
          <p:nvPr/>
        </p:nvPicPr>
        <p:blipFill rotWithShape="1">
          <a:blip r:embed="rId3">
            <a:alphaModFix/>
          </a:blip>
          <a:srcRect l="51964"/>
          <a:stretch/>
        </p:blipFill>
        <p:spPr>
          <a:xfrm>
            <a:off x="7787435" y="5855225"/>
            <a:ext cx="6994000" cy="71775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961"/>
        <p:cNvGrpSpPr/>
        <p:nvPr/>
      </p:nvGrpSpPr>
      <p:grpSpPr>
        <a:xfrm>
          <a:off x="0" y="0"/>
          <a:ext cx="0" cy="0"/>
          <a:chOff x="0" y="0"/>
          <a:chExt cx="0" cy="0"/>
        </a:xfrm>
      </p:grpSpPr>
      <p:sp>
        <p:nvSpPr>
          <p:cNvPr id="962" name="Google Shape;962;p72"/>
          <p:cNvSpPr txBox="1">
            <a:spLocks noGrp="1"/>
          </p:cNvSpPr>
          <p:nvPr>
            <p:ph type="title"/>
          </p:nvPr>
        </p:nvSpPr>
        <p:spPr>
          <a:xfrm>
            <a:off x="1206500" y="1079500"/>
            <a:ext cx="23177400" cy="1433100"/>
          </a:xfrm>
          <a:prstGeom prst="rect">
            <a:avLst/>
          </a:prstGeom>
          <a:noFill/>
          <a:ln>
            <a:noFill/>
          </a:ln>
        </p:spPr>
        <p:txBody>
          <a:bodyPr spcFirstLastPara="1" wrap="square" lIns="50800" tIns="50800" rIns="50800" bIns="50800" anchor="t" anchorCtr="0">
            <a:normAutofit fontScale="90000"/>
          </a:bodyPr>
          <a:lstStyle/>
          <a:p>
            <a:pPr marL="0" marR="0" lvl="0" indent="0" algn="l" rtl="0">
              <a:lnSpc>
                <a:spcPct val="80000"/>
              </a:lnSpc>
              <a:spcBef>
                <a:spcPts val="0"/>
              </a:spcBef>
              <a:spcAft>
                <a:spcPts val="0"/>
              </a:spcAft>
              <a:buClr>
                <a:srgbClr val="000000"/>
              </a:buClr>
              <a:buSzPts val="7480"/>
              <a:buFont typeface="Avenir"/>
              <a:buNone/>
            </a:pPr>
            <a:r>
              <a:rPr lang="en-US" sz="7480" b="0">
                <a:latin typeface="Avenir"/>
                <a:ea typeface="Avenir"/>
                <a:cs typeface="Avenir"/>
                <a:sym typeface="Avenir"/>
              </a:rPr>
              <a:t>Statistical Aspects of Differential Expression Analysis</a:t>
            </a:r>
            <a:endParaRPr/>
          </a:p>
        </p:txBody>
      </p:sp>
      <p:sp>
        <p:nvSpPr>
          <p:cNvPr id="963" name="Google Shape;963;p72"/>
          <p:cNvSpPr txBox="1"/>
          <p:nvPr/>
        </p:nvSpPr>
        <p:spPr>
          <a:xfrm>
            <a:off x="1206500" y="2749580"/>
            <a:ext cx="219711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5E5E5E"/>
              </a:buClr>
              <a:buSzPts val="5600"/>
              <a:buFont typeface="Avenir"/>
              <a:buNone/>
            </a:pPr>
            <a:r>
              <a:rPr lang="en-US" sz="5600" b="0" i="0" u="none" strike="noStrike" cap="none" dirty="0">
                <a:solidFill>
                  <a:srgbClr val="5E5E5E"/>
                </a:solidFill>
                <a:latin typeface="Avenir"/>
                <a:ea typeface="Avenir"/>
                <a:cs typeface="Avenir"/>
                <a:sym typeface="Avenir"/>
              </a:rPr>
              <a:t>Linear Modeling</a:t>
            </a:r>
            <a:endParaRPr dirty="0"/>
          </a:p>
        </p:txBody>
      </p:sp>
      <p:sp>
        <p:nvSpPr>
          <p:cNvPr id="964" name="Google Shape;964;p72"/>
          <p:cNvSpPr txBox="1"/>
          <p:nvPr/>
        </p:nvSpPr>
        <p:spPr>
          <a:xfrm>
            <a:off x="1113775" y="7665250"/>
            <a:ext cx="10595400" cy="4964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counts</a:t>
            </a:r>
            <a:r>
              <a:rPr lang="en-US" sz="2700">
                <a:latin typeface="Helvetica Neue"/>
                <a:ea typeface="Helvetica Neue"/>
                <a:cs typeface="Helvetica Neue"/>
                <a:sym typeface="Helvetica Neue"/>
              </a:rPr>
              <a:t> - expression of the gene</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𝞫</a:t>
            </a:r>
            <a:r>
              <a:rPr lang="en-US" sz="2700" b="1" baseline="-25000">
                <a:latin typeface="Helvetica Neue"/>
                <a:ea typeface="Helvetica Neue"/>
                <a:cs typeface="Helvetica Neue"/>
                <a:sym typeface="Helvetica Neue"/>
              </a:rPr>
              <a:t>i </a:t>
            </a:r>
            <a:r>
              <a:rPr lang="en-US" sz="2700">
                <a:latin typeface="Helvetica Neue"/>
                <a:ea typeface="Helvetica Neue"/>
                <a:cs typeface="Helvetica Neue"/>
                <a:sym typeface="Helvetica Neue"/>
              </a:rPr>
              <a:t>- parameters we want to estimate from the data</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𝞫</a:t>
            </a:r>
            <a:r>
              <a:rPr lang="en-US" sz="2700" b="1" baseline="-25000">
                <a:latin typeface="Helvetica Neue"/>
                <a:ea typeface="Helvetica Neue"/>
                <a:cs typeface="Helvetica Neue"/>
                <a:sym typeface="Helvetica Neue"/>
              </a:rPr>
              <a:t>0</a:t>
            </a:r>
            <a:r>
              <a:rPr lang="en-US" sz="2700">
                <a:latin typeface="Helvetica Neue"/>
                <a:ea typeface="Helvetica Neue"/>
                <a:cs typeface="Helvetica Neue"/>
                <a:sym typeface="Helvetica Neue"/>
              </a:rPr>
              <a:t> - the “intercept” (the value of expression when all other parameters are set at a reference level)</a:t>
            </a:r>
            <a:endParaRPr sz="2700" b="1">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ɸ</a:t>
            </a:r>
            <a:r>
              <a:rPr lang="en-US" sz="2700">
                <a:latin typeface="Helvetica Neue"/>
                <a:ea typeface="Helvetica Neue"/>
                <a:cs typeface="Helvetica Neue"/>
                <a:sym typeface="Helvetica Neue"/>
              </a:rPr>
              <a:t> - the “dispersion” (uncertainty) of our model (also estimated from the data)</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s</a:t>
            </a:r>
            <a:r>
              <a:rPr lang="en-US" sz="2700">
                <a:latin typeface="Helvetica Neue"/>
                <a:ea typeface="Helvetica Neue"/>
                <a:cs typeface="Helvetica Neue"/>
                <a:sym typeface="Helvetica Neue"/>
              </a:rPr>
              <a:t> - scaling factor (sequencing depth and transcript composition)</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endParaRPr sz="2700">
              <a:latin typeface="Helvetica Neue"/>
              <a:ea typeface="Helvetica Neue"/>
              <a:cs typeface="Helvetica Neue"/>
              <a:sym typeface="Helvetica Neue"/>
            </a:endParaRPr>
          </a:p>
        </p:txBody>
      </p:sp>
      <p:pic>
        <p:nvPicPr>
          <p:cNvPr id="965" name="Google Shape;965;p72"/>
          <p:cNvPicPr preferRelativeResize="0"/>
          <p:nvPr/>
        </p:nvPicPr>
        <p:blipFill>
          <a:blip r:embed="rId3">
            <a:alphaModFix/>
          </a:blip>
          <a:stretch>
            <a:fillRect/>
          </a:stretch>
        </p:blipFill>
        <p:spPr>
          <a:xfrm>
            <a:off x="2049939" y="4093611"/>
            <a:ext cx="6536085" cy="1186550"/>
          </a:xfrm>
          <a:prstGeom prst="rect">
            <a:avLst/>
          </a:prstGeom>
          <a:noFill/>
          <a:ln>
            <a:noFill/>
          </a:ln>
        </p:spPr>
      </p:pic>
      <p:pic>
        <p:nvPicPr>
          <p:cNvPr id="966" name="Google Shape;966;p72"/>
          <p:cNvPicPr preferRelativeResize="0"/>
          <p:nvPr/>
        </p:nvPicPr>
        <p:blipFill>
          <a:blip r:embed="rId4">
            <a:alphaModFix/>
          </a:blip>
          <a:stretch>
            <a:fillRect/>
          </a:stretch>
        </p:blipFill>
        <p:spPr>
          <a:xfrm>
            <a:off x="4232100" y="5404275"/>
            <a:ext cx="2171763" cy="812050"/>
          </a:xfrm>
          <a:prstGeom prst="rect">
            <a:avLst/>
          </a:prstGeom>
          <a:noFill/>
          <a:ln>
            <a:noFill/>
          </a:ln>
        </p:spPr>
      </p:pic>
      <p:sp>
        <p:nvSpPr>
          <p:cNvPr id="967" name="Google Shape;967;p72"/>
          <p:cNvSpPr txBox="1"/>
          <p:nvPr/>
        </p:nvSpPr>
        <p:spPr>
          <a:xfrm>
            <a:off x="12454050" y="3459350"/>
            <a:ext cx="11295600" cy="96126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3500">
                <a:latin typeface="Helvetica Neue"/>
                <a:ea typeface="Helvetica Neue"/>
                <a:cs typeface="Helvetica Neue"/>
                <a:sym typeface="Helvetica Neue"/>
              </a:rPr>
              <a:t>Summary:</a:t>
            </a:r>
            <a:endParaRPr sz="3500">
              <a:latin typeface="Helvetica Neue"/>
              <a:ea typeface="Helvetica Neue"/>
              <a:cs typeface="Helvetica Neue"/>
              <a:sym typeface="Helvetica Neue"/>
            </a:endParaRPr>
          </a:p>
          <a:p>
            <a:pPr marL="457200" lvl="0" indent="-450850" algn="l" rtl="0">
              <a:lnSpc>
                <a:spcPct val="150000"/>
              </a:lnSpc>
              <a:spcBef>
                <a:spcPts val="0"/>
              </a:spcBef>
              <a:spcAft>
                <a:spcPts val="0"/>
              </a:spcAft>
              <a:buSzPts val="3500"/>
              <a:buFont typeface="Helvetica Neue"/>
              <a:buChar char="●"/>
            </a:pPr>
            <a:r>
              <a:rPr lang="en-US" sz="3500">
                <a:latin typeface="Helvetica Neue"/>
                <a:ea typeface="Helvetica Neue"/>
                <a:cs typeface="Helvetica Neue"/>
                <a:sym typeface="Helvetica Neue"/>
              </a:rPr>
              <a:t>Use </a:t>
            </a:r>
            <a:r>
              <a:rPr lang="en-US" sz="3500" b="1">
                <a:latin typeface="Helvetica Neue"/>
                <a:ea typeface="Helvetica Neue"/>
                <a:cs typeface="Helvetica Neue"/>
                <a:sym typeface="Helvetica Neue"/>
              </a:rPr>
              <a:t>negative binomial linear regression</a:t>
            </a:r>
            <a:r>
              <a:rPr lang="en-US" sz="3500">
                <a:latin typeface="Helvetica Neue"/>
                <a:ea typeface="Helvetica Neue"/>
                <a:cs typeface="Helvetica Neue"/>
                <a:sym typeface="Helvetica Neue"/>
              </a:rPr>
              <a:t> to model gene expression in RNA-seq</a:t>
            </a:r>
            <a:endParaRPr sz="3500">
              <a:latin typeface="Helvetica Neue"/>
              <a:ea typeface="Helvetica Neue"/>
              <a:cs typeface="Helvetica Neue"/>
              <a:sym typeface="Helvetica Neue"/>
            </a:endParaRPr>
          </a:p>
          <a:p>
            <a:pPr marL="457200" lvl="0" indent="-450850" algn="l" rtl="0">
              <a:lnSpc>
                <a:spcPct val="150000"/>
              </a:lnSpc>
              <a:spcBef>
                <a:spcPts val="0"/>
              </a:spcBef>
              <a:spcAft>
                <a:spcPts val="0"/>
              </a:spcAft>
              <a:buSzPts val="3500"/>
              <a:buFont typeface="Helvetica Neue"/>
              <a:buChar char="●"/>
            </a:pPr>
            <a:r>
              <a:rPr lang="en-US" sz="3500">
                <a:latin typeface="Helvetica Neue"/>
                <a:ea typeface="Helvetica Neue"/>
                <a:cs typeface="Helvetica Neue"/>
                <a:sym typeface="Helvetica Neue"/>
              </a:rPr>
              <a:t>Calculate </a:t>
            </a:r>
            <a:r>
              <a:rPr lang="en-US" sz="3500" b="1">
                <a:latin typeface="Helvetica Neue"/>
                <a:ea typeface="Helvetica Neue"/>
                <a:cs typeface="Helvetica Neue"/>
                <a:sym typeface="Helvetica Neue"/>
              </a:rPr>
              <a:t>size factors</a:t>
            </a:r>
            <a:r>
              <a:rPr lang="en-US" sz="3500">
                <a:latin typeface="Helvetica Neue"/>
                <a:ea typeface="Helvetica Neue"/>
                <a:cs typeface="Helvetica Neue"/>
                <a:sym typeface="Helvetica Neue"/>
              </a:rPr>
              <a:t> for each sample to account for differences in sequencing depth and transcript composition between samples</a:t>
            </a:r>
            <a:endParaRPr sz="3500">
              <a:latin typeface="Helvetica Neue"/>
              <a:ea typeface="Helvetica Neue"/>
              <a:cs typeface="Helvetica Neue"/>
              <a:sym typeface="Helvetica Neue"/>
            </a:endParaRPr>
          </a:p>
          <a:p>
            <a:pPr marL="457200" lvl="0" indent="-450850" algn="l" rtl="0">
              <a:lnSpc>
                <a:spcPct val="150000"/>
              </a:lnSpc>
              <a:spcBef>
                <a:spcPts val="0"/>
              </a:spcBef>
              <a:spcAft>
                <a:spcPts val="0"/>
              </a:spcAft>
              <a:buSzPts val="3500"/>
              <a:buFont typeface="Helvetica Neue"/>
              <a:buChar char="●"/>
            </a:pPr>
            <a:r>
              <a:rPr lang="en-US" sz="3500">
                <a:latin typeface="Helvetica Neue"/>
                <a:ea typeface="Helvetica Neue"/>
                <a:cs typeface="Helvetica Neue"/>
                <a:sym typeface="Helvetica Neue"/>
              </a:rPr>
              <a:t>Estimate </a:t>
            </a:r>
            <a:r>
              <a:rPr lang="en-US" sz="3500" b="1">
                <a:latin typeface="Helvetica Neue"/>
                <a:ea typeface="Helvetica Neue"/>
                <a:cs typeface="Helvetica Neue"/>
                <a:sym typeface="Helvetica Neue"/>
              </a:rPr>
              <a:t>dispersion </a:t>
            </a:r>
            <a:r>
              <a:rPr lang="en-US" sz="3500">
                <a:latin typeface="Helvetica Neue"/>
                <a:ea typeface="Helvetica Neue"/>
                <a:cs typeface="Helvetica Neue"/>
                <a:sym typeface="Helvetica Neue"/>
              </a:rPr>
              <a:t>for each gene by “borrowing” information across genes for more precise estimates when sample sizes are small (as is typical in RNA-seq experiments)</a:t>
            </a:r>
            <a:endParaRPr sz="3500">
              <a:latin typeface="Helvetica Neue"/>
              <a:ea typeface="Helvetica Neue"/>
              <a:cs typeface="Helvetica Neue"/>
              <a:sym typeface="Helvetica Neue"/>
            </a:endParaRPr>
          </a:p>
          <a:p>
            <a:pPr marL="457200" lvl="0" indent="-450850" algn="l" rtl="0">
              <a:lnSpc>
                <a:spcPct val="150000"/>
              </a:lnSpc>
              <a:spcBef>
                <a:spcPts val="0"/>
              </a:spcBef>
              <a:spcAft>
                <a:spcPts val="0"/>
              </a:spcAft>
              <a:buSzPts val="3500"/>
              <a:buFont typeface="Helvetica Neue"/>
              <a:buChar char="●"/>
            </a:pPr>
            <a:r>
              <a:rPr lang="en-US" sz="3500">
                <a:latin typeface="Helvetica Neue"/>
                <a:ea typeface="Helvetica Neue"/>
                <a:cs typeface="Helvetica Neue"/>
                <a:sym typeface="Helvetica Neue"/>
              </a:rPr>
              <a:t>Estimate model </a:t>
            </a:r>
            <a:r>
              <a:rPr lang="en-US" sz="3500" b="1">
                <a:latin typeface="Helvetica Neue"/>
                <a:ea typeface="Helvetica Neue"/>
                <a:cs typeface="Helvetica Neue"/>
                <a:sym typeface="Helvetica Neue"/>
              </a:rPr>
              <a:t>coefficients</a:t>
            </a:r>
            <a:r>
              <a:rPr lang="en-US" sz="3500">
                <a:latin typeface="Helvetica Neue"/>
                <a:ea typeface="Helvetica Neue"/>
                <a:cs typeface="Helvetica Neue"/>
                <a:sym typeface="Helvetica Neue"/>
              </a:rPr>
              <a:t> which are used to define test hypothesis</a:t>
            </a:r>
            <a:r>
              <a:rPr lang="en-US" sz="3500" b="1">
                <a:latin typeface="Helvetica Neue"/>
                <a:ea typeface="Helvetica Neue"/>
                <a:cs typeface="Helvetica Neue"/>
                <a:sym typeface="Helvetica Neue"/>
              </a:rPr>
              <a:t> (𝞫</a:t>
            </a:r>
            <a:r>
              <a:rPr lang="en-US" sz="3500" b="1" baseline="-25000">
                <a:latin typeface="Helvetica Neue"/>
                <a:ea typeface="Helvetica Neue"/>
                <a:cs typeface="Helvetica Neue"/>
                <a:sym typeface="Helvetica Neue"/>
              </a:rPr>
              <a:t>i</a:t>
            </a:r>
            <a:r>
              <a:rPr lang="en-US" sz="3500" b="1">
                <a:latin typeface="Helvetica Neue"/>
                <a:ea typeface="Helvetica Neue"/>
                <a:cs typeface="Helvetica Neue"/>
                <a:sym typeface="Helvetica Neue"/>
              </a:rPr>
              <a:t> = 0)</a:t>
            </a:r>
            <a:endParaRPr sz="3500">
              <a:latin typeface="Helvetica Neue"/>
              <a:ea typeface="Helvetica Neue"/>
              <a:cs typeface="Helvetica Neue"/>
              <a:sym typeface="Helvetica Neue"/>
            </a:endParaRPr>
          </a:p>
        </p:txBody>
      </p:sp>
      <p:pic>
        <p:nvPicPr>
          <p:cNvPr id="968" name="Google Shape;968;p72"/>
          <p:cNvPicPr preferRelativeResize="0"/>
          <p:nvPr/>
        </p:nvPicPr>
        <p:blipFill>
          <a:blip r:embed="rId5">
            <a:alphaModFix/>
          </a:blip>
          <a:stretch>
            <a:fillRect/>
          </a:stretch>
        </p:blipFill>
        <p:spPr>
          <a:xfrm>
            <a:off x="586850" y="6416650"/>
            <a:ext cx="11517344" cy="1133400"/>
          </a:xfrm>
          <a:prstGeom prst="rect">
            <a:avLst/>
          </a:prstGeom>
          <a:noFill/>
          <a:ln>
            <a:noFill/>
          </a:ln>
        </p:spPr>
      </p:pic>
      <p:sp>
        <p:nvSpPr>
          <p:cNvPr id="969" name="Google Shape;969;p72"/>
          <p:cNvSpPr txBox="1"/>
          <p:nvPr/>
        </p:nvSpPr>
        <p:spPr>
          <a:xfrm>
            <a:off x="0" y="13145700"/>
            <a:ext cx="1113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t>Description of DESeq2 model: </a:t>
            </a:r>
            <a:r>
              <a:rPr lang="en-US" sz="2400" u="sng">
                <a:solidFill>
                  <a:schemeClr val="hlink"/>
                </a:solidFill>
                <a:latin typeface="Helvetica Neue"/>
                <a:ea typeface="Helvetica Neue"/>
                <a:cs typeface="Helvetica Neue"/>
                <a:sym typeface="Helvetica Neue"/>
                <a:hlinkClick r:id="rId6"/>
              </a:rPr>
              <a:t>Love, Huber &amp; Anders (2014)</a:t>
            </a:r>
            <a:endParaRPr sz="2400">
              <a:latin typeface="Helvetica Neue"/>
              <a:ea typeface="Helvetica Neue"/>
              <a:cs typeface="Helvetica Neue"/>
              <a:sym typeface="Helvetica Neue"/>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1039"/>
        <p:cNvGrpSpPr/>
        <p:nvPr/>
      </p:nvGrpSpPr>
      <p:grpSpPr>
        <a:xfrm>
          <a:off x="0" y="0"/>
          <a:ext cx="0" cy="0"/>
          <a:chOff x="0" y="0"/>
          <a:chExt cx="0" cy="0"/>
        </a:xfrm>
      </p:grpSpPr>
      <p:pic>
        <p:nvPicPr>
          <p:cNvPr id="1040" name="Google Shape;1040;p82" descr="Image"/>
          <p:cNvPicPr preferRelativeResize="0"/>
          <p:nvPr/>
        </p:nvPicPr>
        <p:blipFill rotWithShape="1">
          <a:blip r:embed="rId3">
            <a:alphaModFix/>
          </a:blip>
          <a:srcRect/>
          <a:stretch/>
        </p:blipFill>
        <p:spPr>
          <a:xfrm>
            <a:off x="2628900" y="4064000"/>
            <a:ext cx="19126199" cy="5588000"/>
          </a:xfrm>
          <a:prstGeom prst="rect">
            <a:avLst/>
          </a:prstGeom>
          <a:noFill/>
          <a:ln>
            <a:noFill/>
          </a:ln>
        </p:spPr>
      </p:pic>
      <p:sp>
        <p:nvSpPr>
          <p:cNvPr id="1041" name="Google Shape;1041;p82"/>
          <p:cNvSpPr txBox="1">
            <a:spLocks noGrp="1"/>
          </p:cNvSpPr>
          <p:nvPr>
            <p:ph type="title" idx="4294967295"/>
          </p:nvPr>
        </p:nvSpPr>
        <p:spPr>
          <a:xfrm>
            <a:off x="1206499" y="952358"/>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dirty="0">
                <a:latin typeface="Avenir"/>
                <a:ea typeface="Avenir"/>
                <a:cs typeface="Avenir"/>
                <a:sym typeface="Avenir"/>
              </a:rPr>
              <a:t>P-value Histograms</a:t>
            </a:r>
            <a:endParaRPr dirty="0"/>
          </a:p>
        </p:txBody>
      </p:sp>
      <p:sp>
        <p:nvSpPr>
          <p:cNvPr id="1042" name="Google Shape;1042;p82"/>
          <p:cNvSpPr txBox="1"/>
          <p:nvPr/>
        </p:nvSpPr>
        <p:spPr>
          <a:xfrm>
            <a:off x="2904867" y="3328086"/>
            <a:ext cx="18574267" cy="939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4800"/>
              <a:buFont typeface="Avenir"/>
              <a:buNone/>
            </a:pPr>
            <a:r>
              <a:rPr lang="en-US" sz="4800" b="0" i="0" u="none" strike="noStrike" cap="none">
                <a:solidFill>
                  <a:srgbClr val="000000"/>
                </a:solidFill>
                <a:latin typeface="Avenir"/>
                <a:ea typeface="Avenir"/>
                <a:cs typeface="Avenir"/>
                <a:sym typeface="Avenir"/>
              </a:rPr>
              <a:t>Examples of expected overall distribution </a:t>
            </a:r>
            <a:endParaRPr/>
          </a:p>
        </p:txBody>
      </p:sp>
      <p:sp>
        <p:nvSpPr>
          <p:cNvPr id="1043" name="Google Shape;1043;p82"/>
          <p:cNvSpPr txBox="1"/>
          <p:nvPr/>
        </p:nvSpPr>
        <p:spPr>
          <a:xfrm>
            <a:off x="2904867" y="9853105"/>
            <a:ext cx="18574267" cy="2921001"/>
          </a:xfrm>
          <a:prstGeom prst="rect">
            <a:avLst/>
          </a:prstGeom>
          <a:noFill/>
          <a:ln>
            <a:noFill/>
          </a:ln>
        </p:spPr>
        <p:txBody>
          <a:bodyPr spcFirstLastPara="1" wrap="square" lIns="50800" tIns="50800" rIns="50800" bIns="50800" anchor="ctr" anchorCtr="0">
            <a:spAutoFit/>
          </a:bodyPr>
          <a:lstStyle/>
          <a:p>
            <a:pPr marL="889000" marR="0" lvl="0" indent="-889000" algn="l" rtl="0">
              <a:lnSpc>
                <a:spcPct val="100000"/>
              </a:lnSpc>
              <a:spcBef>
                <a:spcPts val="0"/>
              </a:spcBef>
              <a:spcAft>
                <a:spcPts val="0"/>
              </a:spcAft>
              <a:buClr>
                <a:srgbClr val="000000"/>
              </a:buClr>
              <a:buSzPts val="4800"/>
              <a:buFont typeface="Avenir"/>
              <a:buAutoNum type="alphaLcParenBoth"/>
            </a:pPr>
            <a:r>
              <a:rPr lang="en-US" sz="4800" b="0" i="0" u="none" strike="noStrike" cap="none">
                <a:solidFill>
                  <a:srgbClr val="000000"/>
                </a:solidFill>
                <a:latin typeface="Avenir"/>
                <a:ea typeface="Avenir"/>
                <a:cs typeface="Avenir"/>
                <a:sym typeface="Avenir"/>
              </a:rPr>
              <a:t>: the most desirable shape</a:t>
            </a:r>
            <a:endParaRPr/>
          </a:p>
          <a:p>
            <a:pPr marL="889000" marR="0" lvl="0" indent="-889000" algn="l" rtl="0">
              <a:lnSpc>
                <a:spcPct val="100000"/>
              </a:lnSpc>
              <a:spcBef>
                <a:spcPts val="1200"/>
              </a:spcBef>
              <a:spcAft>
                <a:spcPts val="0"/>
              </a:spcAft>
              <a:buClr>
                <a:srgbClr val="000000"/>
              </a:buClr>
              <a:buSzPts val="4800"/>
              <a:buFont typeface="Avenir"/>
              <a:buAutoNum type="alphaLcParenBoth"/>
            </a:pPr>
            <a:r>
              <a:rPr lang="en-US" sz="4800" b="0" i="0" u="none" strike="noStrike" cap="none">
                <a:solidFill>
                  <a:srgbClr val="000000"/>
                </a:solidFill>
                <a:latin typeface="Avenir"/>
                <a:ea typeface="Avenir"/>
                <a:cs typeface="Avenir"/>
                <a:sym typeface="Avenir"/>
              </a:rPr>
              <a:t>: very low counts genes usually have large p-values </a:t>
            </a:r>
            <a:endParaRPr/>
          </a:p>
          <a:p>
            <a:pPr marL="889000" marR="0" lvl="0" indent="-889000" algn="l" rtl="0">
              <a:lnSpc>
                <a:spcPct val="100000"/>
              </a:lnSpc>
              <a:spcBef>
                <a:spcPts val="1200"/>
              </a:spcBef>
              <a:spcAft>
                <a:spcPts val="0"/>
              </a:spcAft>
              <a:buClr>
                <a:srgbClr val="000000"/>
              </a:buClr>
              <a:buSzPts val="4800"/>
              <a:buFont typeface="Avenir"/>
              <a:buAutoNum type="alphaLcParenBoth"/>
            </a:pPr>
            <a:r>
              <a:rPr lang="en-US" sz="4800" b="0" i="0" u="none" strike="noStrike" cap="none">
                <a:solidFill>
                  <a:srgbClr val="000000"/>
                </a:solidFill>
                <a:latin typeface="Avenir"/>
                <a:ea typeface="Avenir"/>
                <a:cs typeface="Avenir"/>
                <a:sym typeface="Avenir"/>
              </a:rPr>
              <a:t>: do not expect positive tests after correction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Shape 1047"/>
        <p:cNvGrpSpPr/>
        <p:nvPr/>
      </p:nvGrpSpPr>
      <p:grpSpPr>
        <a:xfrm>
          <a:off x="0" y="0"/>
          <a:ext cx="0" cy="0"/>
          <a:chOff x="0" y="0"/>
          <a:chExt cx="0" cy="0"/>
        </a:xfrm>
      </p:grpSpPr>
      <p:pic>
        <p:nvPicPr>
          <p:cNvPr id="1048" name="Google Shape;1048;p83" descr="Image"/>
          <p:cNvPicPr preferRelativeResize="0"/>
          <p:nvPr/>
        </p:nvPicPr>
        <p:blipFill rotWithShape="1">
          <a:blip r:embed="rId3">
            <a:alphaModFix/>
          </a:blip>
          <a:srcRect/>
          <a:stretch/>
        </p:blipFill>
        <p:spPr>
          <a:xfrm>
            <a:off x="2381250" y="4083050"/>
            <a:ext cx="19621501" cy="5549900"/>
          </a:xfrm>
          <a:prstGeom prst="rect">
            <a:avLst/>
          </a:prstGeom>
          <a:noFill/>
          <a:ln>
            <a:noFill/>
          </a:ln>
        </p:spPr>
      </p:pic>
      <p:sp>
        <p:nvSpPr>
          <p:cNvPr id="1049" name="Google Shape;1049;p83"/>
          <p:cNvSpPr txBox="1">
            <a:spLocks noGrp="1"/>
          </p:cNvSpPr>
          <p:nvPr>
            <p:ph type="title" idx="4294967295"/>
          </p:nvPr>
        </p:nvSpPr>
        <p:spPr>
          <a:xfrm>
            <a:off x="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dirty="0">
                <a:latin typeface="Avenir"/>
                <a:ea typeface="Avenir"/>
                <a:cs typeface="Avenir"/>
                <a:sym typeface="Avenir"/>
              </a:rPr>
              <a:t>P-value Histograms</a:t>
            </a:r>
            <a:endParaRPr dirty="0"/>
          </a:p>
        </p:txBody>
      </p:sp>
      <p:sp>
        <p:nvSpPr>
          <p:cNvPr id="1050" name="Google Shape;1050;p83"/>
          <p:cNvSpPr txBox="1"/>
          <p:nvPr/>
        </p:nvSpPr>
        <p:spPr>
          <a:xfrm>
            <a:off x="2904867" y="3328086"/>
            <a:ext cx="18574267" cy="939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4800"/>
              <a:buFont typeface="Avenir"/>
              <a:buNone/>
            </a:pPr>
            <a:r>
              <a:rPr lang="en-US" sz="4800" b="0" i="0" u="none" strike="noStrike" cap="none">
                <a:solidFill>
                  <a:srgbClr val="000000"/>
                </a:solidFill>
                <a:latin typeface="Avenir"/>
                <a:ea typeface="Avenir"/>
                <a:cs typeface="Avenir"/>
                <a:sym typeface="Avenir"/>
              </a:rPr>
              <a:t>Examples of unexpected overall distribution </a:t>
            </a:r>
            <a:endParaRPr/>
          </a:p>
        </p:txBody>
      </p:sp>
      <p:sp>
        <p:nvSpPr>
          <p:cNvPr id="1051" name="Google Shape;1051;p83"/>
          <p:cNvSpPr txBox="1"/>
          <p:nvPr/>
        </p:nvSpPr>
        <p:spPr>
          <a:xfrm>
            <a:off x="2904867" y="9434005"/>
            <a:ext cx="18574267" cy="3759201"/>
          </a:xfrm>
          <a:prstGeom prst="rect">
            <a:avLst/>
          </a:prstGeom>
          <a:noFill/>
          <a:ln>
            <a:noFill/>
          </a:ln>
        </p:spPr>
        <p:txBody>
          <a:bodyPr spcFirstLastPara="1" wrap="square" lIns="50800" tIns="50800" rIns="50800" bIns="50800" anchor="ctr" anchorCtr="0">
            <a:spAutoFit/>
          </a:bodyPr>
          <a:lstStyle/>
          <a:p>
            <a:pPr marL="889000" marR="0" lvl="0" indent="-889000" algn="l" rtl="0">
              <a:lnSpc>
                <a:spcPct val="100000"/>
              </a:lnSpc>
              <a:spcBef>
                <a:spcPts val="0"/>
              </a:spcBef>
              <a:spcAft>
                <a:spcPts val="0"/>
              </a:spcAft>
              <a:buClr>
                <a:srgbClr val="000000"/>
              </a:buClr>
              <a:buSzPts val="4800"/>
              <a:buFont typeface="Avenir"/>
              <a:buAutoNum type="alphaLcParenBoth"/>
            </a:pPr>
            <a:r>
              <a:rPr lang="en-US" sz="4800" b="0" i="0" u="none" strike="noStrike" cap="none">
                <a:solidFill>
                  <a:srgbClr val="000000"/>
                </a:solidFill>
                <a:latin typeface="Avenir"/>
                <a:ea typeface="Avenir"/>
                <a:cs typeface="Avenir"/>
                <a:sym typeface="Avenir"/>
              </a:rPr>
              <a:t>: indicates a batch effect (confounding hidden variables)</a:t>
            </a:r>
            <a:endParaRPr/>
          </a:p>
          <a:p>
            <a:pPr marL="889000" marR="0" lvl="0" indent="-889000" algn="l" rtl="0">
              <a:lnSpc>
                <a:spcPct val="100000"/>
              </a:lnSpc>
              <a:spcBef>
                <a:spcPts val="1200"/>
              </a:spcBef>
              <a:spcAft>
                <a:spcPts val="0"/>
              </a:spcAft>
              <a:buClr>
                <a:srgbClr val="000000"/>
              </a:buClr>
              <a:buSzPts val="4800"/>
              <a:buFont typeface="Avenir"/>
              <a:buAutoNum type="alphaLcParenBoth"/>
            </a:pPr>
            <a:r>
              <a:rPr lang="en-US" sz="4800" b="0" i="0" u="none" strike="noStrike" cap="none">
                <a:solidFill>
                  <a:srgbClr val="000000"/>
                </a:solidFill>
                <a:latin typeface="Avenir"/>
                <a:ea typeface="Avenir"/>
                <a:cs typeface="Avenir"/>
                <a:sym typeface="Avenir"/>
              </a:rPr>
              <a:t>: the test statistics may be inappropriate (due to strong correlation structure for instance)</a:t>
            </a:r>
            <a:endParaRPr/>
          </a:p>
          <a:p>
            <a:pPr marL="889000" marR="0" lvl="0" indent="-889000" algn="l" rtl="0">
              <a:lnSpc>
                <a:spcPct val="100000"/>
              </a:lnSpc>
              <a:spcBef>
                <a:spcPts val="1200"/>
              </a:spcBef>
              <a:spcAft>
                <a:spcPts val="0"/>
              </a:spcAft>
              <a:buClr>
                <a:srgbClr val="000000"/>
              </a:buClr>
              <a:buSzPts val="4800"/>
              <a:buFont typeface="Avenir"/>
              <a:buAutoNum type="alphaLcParenBoth"/>
            </a:pPr>
            <a:r>
              <a:rPr lang="en-US" sz="4800" b="0" i="0" u="none" strike="noStrike" cap="none">
                <a:solidFill>
                  <a:srgbClr val="000000"/>
                </a:solidFill>
                <a:latin typeface="Avenir"/>
                <a:ea typeface="Avenir"/>
                <a:cs typeface="Avenir"/>
                <a:sym typeface="Avenir"/>
              </a:rPr>
              <a:t>: discrete distribution of p-values : unexpected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158"/>
        <p:cNvGrpSpPr/>
        <p:nvPr/>
      </p:nvGrpSpPr>
      <p:grpSpPr>
        <a:xfrm>
          <a:off x="0" y="0"/>
          <a:ext cx="0" cy="0"/>
          <a:chOff x="0" y="0"/>
          <a:chExt cx="0" cy="0"/>
        </a:xfrm>
      </p:grpSpPr>
      <p:sp>
        <p:nvSpPr>
          <p:cNvPr id="159" name="Google Shape;159;p23"/>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Outline</a:t>
            </a:r>
            <a:endParaRPr/>
          </a:p>
        </p:txBody>
      </p:sp>
      <p:sp>
        <p:nvSpPr>
          <p:cNvPr id="160" name="Google Shape;160;p23"/>
          <p:cNvSpPr txBox="1">
            <a:spLocks noGrp="1"/>
          </p:cNvSpPr>
          <p:nvPr>
            <p:ph type="body" idx="1"/>
          </p:nvPr>
        </p:nvSpPr>
        <p:spPr>
          <a:xfrm>
            <a:off x="1206500" y="4902861"/>
            <a:ext cx="21971000" cy="3910278"/>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Experimental Design</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General Statistical Concepts </a:t>
            </a:r>
            <a:endParaRPr>
              <a:latin typeface="Avenir"/>
              <a:ea typeface="Avenir"/>
              <a:cs typeface="Avenir"/>
              <a:sym typeface="Aveni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Statistical aspects specific to bulk RNA-seq analysis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Shape 1027"/>
        <p:cNvGrpSpPr/>
        <p:nvPr/>
      </p:nvGrpSpPr>
      <p:grpSpPr>
        <a:xfrm>
          <a:off x="0" y="0"/>
          <a:ext cx="0" cy="0"/>
          <a:chOff x="0" y="0"/>
          <a:chExt cx="0" cy="0"/>
        </a:xfrm>
      </p:grpSpPr>
      <p:sp>
        <p:nvSpPr>
          <p:cNvPr id="1028" name="Google Shape;1028;p80"/>
          <p:cNvSpPr txBox="1">
            <a:spLocks noGrp="1"/>
          </p:cNvSpPr>
          <p:nvPr>
            <p:ph type="title" idx="4294967295"/>
          </p:nvPr>
        </p:nvSpPr>
        <p:spPr>
          <a:xfrm>
            <a:off x="128016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Multiplicity Correction</a:t>
            </a:r>
            <a:endParaRPr/>
          </a:p>
        </p:txBody>
      </p:sp>
      <p:sp>
        <p:nvSpPr>
          <p:cNvPr id="1029" name="Google Shape;1029;p80"/>
          <p:cNvSpPr txBox="1">
            <a:spLocks noGrp="1"/>
          </p:cNvSpPr>
          <p:nvPr>
            <p:ph type="body" idx="4294967295"/>
          </p:nvPr>
        </p:nvSpPr>
        <p:spPr>
          <a:xfrm>
            <a:off x="1280160" y="4248150"/>
            <a:ext cx="21971000" cy="8256588"/>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A gene with a significance cut-off of α = 0.05, means there is a 5% chance it is a false positive. </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If we test for 20,000 genes for differential expression at α = 0.05, we would expect to find 1,000 genes by chance</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If we found 3000 genes to be differentially expressed total, roughly one third of our genes are false positives!</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The more genes we test, the more we inflate the false positive rate. This is the multiple testing problem.</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1033"/>
        <p:cNvGrpSpPr/>
        <p:nvPr/>
      </p:nvGrpSpPr>
      <p:grpSpPr>
        <a:xfrm>
          <a:off x="0" y="0"/>
          <a:ext cx="0" cy="0"/>
          <a:chOff x="0" y="0"/>
          <a:chExt cx="0" cy="0"/>
        </a:xfrm>
      </p:grpSpPr>
      <p:sp>
        <p:nvSpPr>
          <p:cNvPr id="1034" name="Google Shape;1034;p81"/>
          <p:cNvSpPr txBox="1">
            <a:spLocks noGrp="1"/>
          </p:cNvSpPr>
          <p:nvPr>
            <p:ph type="title" idx="4294967295"/>
          </p:nvPr>
        </p:nvSpPr>
        <p:spPr>
          <a:xfrm>
            <a:off x="100584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Multiplicity Correction</a:t>
            </a:r>
            <a:endParaRPr/>
          </a:p>
        </p:txBody>
      </p:sp>
      <p:sp>
        <p:nvSpPr>
          <p:cNvPr id="1035" name="Google Shape;1035;p81"/>
          <p:cNvSpPr txBox="1">
            <a:spLocks noGrp="1"/>
          </p:cNvSpPr>
          <p:nvPr>
            <p:ph type="body" idx="4294967295"/>
          </p:nvPr>
        </p:nvSpPr>
        <p:spPr>
          <a:xfrm>
            <a:off x="1005840" y="5138738"/>
            <a:ext cx="21971000" cy="5494337"/>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000000"/>
              </a:buClr>
              <a:buSzPts val="5904"/>
              <a:buFont typeface="Avenir"/>
              <a:buChar char="•"/>
            </a:pPr>
            <a:r>
              <a:rPr lang="en-US" dirty="0">
                <a:latin typeface="Avenir"/>
                <a:ea typeface="Avenir"/>
                <a:cs typeface="Avenir"/>
                <a:sym typeface="Avenir"/>
              </a:rPr>
              <a:t>Bonferroni: The adjusted p-value is calculated by: α </a:t>
            </a:r>
            <a:r>
              <a:rPr lang="en-US" baseline="30000" dirty="0">
                <a:latin typeface="Avenir"/>
                <a:ea typeface="Avenir"/>
                <a:cs typeface="Avenir"/>
                <a:sym typeface="Avenir"/>
              </a:rPr>
              <a:t>k</a:t>
            </a:r>
            <a:r>
              <a:rPr lang="en-US" dirty="0">
                <a:latin typeface="Avenir"/>
                <a:ea typeface="Avenir"/>
                <a:cs typeface="Avenir"/>
                <a:sym typeface="Avenir"/>
              </a:rPr>
              <a:t> (k = total number of tests). This is a very conservative approach</a:t>
            </a:r>
            <a:endParaRPr dirty="0"/>
          </a:p>
          <a:p>
            <a:pPr marL="609600" lvl="0" indent="-609600" algn="l" rtl="0">
              <a:lnSpc>
                <a:spcPct val="90000"/>
              </a:lnSpc>
              <a:spcBef>
                <a:spcPts val="4500"/>
              </a:spcBef>
              <a:spcAft>
                <a:spcPts val="0"/>
              </a:spcAft>
              <a:buClr>
                <a:srgbClr val="000000"/>
              </a:buClr>
              <a:buSzPts val="5904"/>
              <a:buFont typeface="Avenir"/>
              <a:buChar char="•"/>
            </a:pPr>
            <a:r>
              <a:rPr lang="en-US" dirty="0">
                <a:latin typeface="Avenir"/>
                <a:ea typeface="Avenir"/>
                <a:cs typeface="Avenir"/>
                <a:sym typeface="Avenir"/>
              </a:rPr>
              <a:t>FDR/</a:t>
            </a:r>
            <a:r>
              <a:rPr lang="en-US" dirty="0" err="1">
                <a:latin typeface="Avenir"/>
                <a:ea typeface="Avenir"/>
                <a:cs typeface="Avenir"/>
                <a:sym typeface="Avenir"/>
              </a:rPr>
              <a:t>Benjamini</a:t>
            </a:r>
            <a:r>
              <a:rPr lang="en-US" dirty="0">
                <a:latin typeface="Avenir"/>
                <a:ea typeface="Avenir"/>
                <a:cs typeface="Avenir"/>
                <a:sym typeface="Avenir"/>
              </a:rPr>
              <a:t>-Hochberg: </a:t>
            </a:r>
            <a:r>
              <a:rPr lang="en-US" dirty="0" err="1">
                <a:latin typeface="Avenir"/>
                <a:ea typeface="Avenir"/>
                <a:cs typeface="Avenir"/>
                <a:sym typeface="Avenir"/>
              </a:rPr>
              <a:t>Benjamini</a:t>
            </a:r>
            <a:r>
              <a:rPr lang="en-US" dirty="0">
                <a:latin typeface="Avenir"/>
                <a:ea typeface="Avenir"/>
                <a:cs typeface="Avenir"/>
                <a:sym typeface="Avenir"/>
              </a:rPr>
              <a:t> and Hochberg (1995) defined the concept of FDR and created an algorithm to control the expected FDR below a specified level given a list of independent p-values.</a:t>
            </a:r>
            <a:endParaRPr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1055"/>
        <p:cNvGrpSpPr/>
        <p:nvPr/>
      </p:nvGrpSpPr>
      <p:grpSpPr>
        <a:xfrm>
          <a:off x="0" y="0"/>
          <a:ext cx="0" cy="0"/>
          <a:chOff x="0" y="0"/>
          <a:chExt cx="0" cy="0"/>
        </a:xfrm>
      </p:grpSpPr>
      <p:sp>
        <p:nvSpPr>
          <p:cNvPr id="1056" name="Google Shape;1056;p84"/>
          <p:cNvSpPr txBox="1">
            <a:spLocks noGrp="1"/>
          </p:cNvSpPr>
          <p:nvPr>
            <p:ph type="title" idx="4294967295"/>
          </p:nvPr>
        </p:nvSpPr>
        <p:spPr>
          <a:xfrm>
            <a:off x="103632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Conclusions</a:t>
            </a:r>
            <a:endParaRPr/>
          </a:p>
        </p:txBody>
      </p:sp>
      <p:sp>
        <p:nvSpPr>
          <p:cNvPr id="1057" name="Google Shape;1057;p84"/>
          <p:cNvSpPr txBox="1">
            <a:spLocks noGrp="1"/>
          </p:cNvSpPr>
          <p:nvPr>
            <p:ph type="body" idx="4294967295"/>
          </p:nvPr>
        </p:nvSpPr>
        <p:spPr>
          <a:xfrm>
            <a:off x="1036320" y="5138738"/>
            <a:ext cx="21971000" cy="5494337"/>
          </a:xfrm>
          <a:prstGeom prst="rect">
            <a:avLst/>
          </a:prstGeom>
          <a:noFill/>
          <a:ln>
            <a:noFill/>
          </a:ln>
        </p:spPr>
        <p:txBody>
          <a:bodyPr spcFirstLastPara="1" wrap="square" lIns="50800" tIns="50800" rIns="50800" bIns="50800" anchor="t" anchorCtr="0">
            <a:normAutofit/>
          </a:bodyPr>
          <a:lstStyle/>
          <a:p>
            <a:pPr marL="609600" marR="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Assumptions assumptions assumptions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64"/>
        <p:cNvGrpSpPr/>
        <p:nvPr/>
      </p:nvGrpSpPr>
      <p:grpSpPr>
        <a:xfrm>
          <a:off x="0" y="0"/>
          <a:ext cx="0" cy="0"/>
          <a:chOff x="0" y="0"/>
          <a:chExt cx="0" cy="0"/>
        </a:xfrm>
      </p:grpSpPr>
      <p:sp>
        <p:nvSpPr>
          <p:cNvPr id="165" name="Google Shape;165;p24"/>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Outline</a:t>
            </a:r>
            <a:endParaRPr/>
          </a:p>
        </p:txBody>
      </p:sp>
      <p:sp>
        <p:nvSpPr>
          <p:cNvPr id="166" name="Google Shape;166;p24"/>
          <p:cNvSpPr txBox="1">
            <a:spLocks noGrp="1"/>
          </p:cNvSpPr>
          <p:nvPr>
            <p:ph type="body" idx="1"/>
          </p:nvPr>
        </p:nvSpPr>
        <p:spPr>
          <a:xfrm>
            <a:off x="1206500" y="4902861"/>
            <a:ext cx="21971000" cy="3910278"/>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Experimental Design</a:t>
            </a:r>
            <a:endParaRPr/>
          </a:p>
          <a:p>
            <a:pPr marL="609600" lvl="0" indent="-609600" algn="l" rtl="0">
              <a:lnSpc>
                <a:spcPct val="90000"/>
              </a:lnSpc>
              <a:spcBef>
                <a:spcPts val="4500"/>
              </a:spcBef>
              <a:spcAft>
                <a:spcPts val="0"/>
              </a:spcAft>
              <a:buClr>
                <a:srgbClr val="929292"/>
              </a:buClr>
              <a:buSzPts val="5904"/>
              <a:buFont typeface="Avenir"/>
              <a:buChar char="•"/>
            </a:pPr>
            <a:r>
              <a:rPr lang="en-US">
                <a:solidFill>
                  <a:srgbClr val="929292"/>
                </a:solidFill>
                <a:latin typeface="Avenir"/>
                <a:ea typeface="Avenir"/>
                <a:cs typeface="Avenir"/>
                <a:sym typeface="Avenir"/>
              </a:rPr>
              <a:t>Statistical Concepts - Bite size statistics</a:t>
            </a:r>
            <a:endParaRPr/>
          </a:p>
          <a:p>
            <a:pPr marL="609600" lvl="0" indent="-609600" algn="l" rtl="0">
              <a:lnSpc>
                <a:spcPct val="90000"/>
              </a:lnSpc>
              <a:spcBef>
                <a:spcPts val="4500"/>
              </a:spcBef>
              <a:spcAft>
                <a:spcPts val="0"/>
              </a:spcAft>
              <a:buClr>
                <a:srgbClr val="929292"/>
              </a:buClr>
              <a:buSzPts val="5904"/>
              <a:buFont typeface="Avenir"/>
              <a:buChar char="•"/>
            </a:pPr>
            <a:r>
              <a:rPr lang="en-US">
                <a:solidFill>
                  <a:srgbClr val="929292"/>
                </a:solidFill>
                <a:latin typeface="Avenir"/>
                <a:ea typeface="Avenir"/>
                <a:cs typeface="Avenir"/>
                <a:sym typeface="Avenir"/>
              </a:rPr>
              <a:t>Statistical aspects of bulk RNA-seq analysis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77"/>
        <p:cNvGrpSpPr/>
        <p:nvPr/>
      </p:nvGrpSpPr>
      <p:grpSpPr>
        <a:xfrm>
          <a:off x="0" y="0"/>
          <a:ext cx="0" cy="0"/>
          <a:chOff x="0" y="0"/>
          <a:chExt cx="0" cy="0"/>
        </a:xfrm>
      </p:grpSpPr>
      <p:sp>
        <p:nvSpPr>
          <p:cNvPr id="178" name="Google Shape;178;p26"/>
          <p:cNvSpPr txBox="1">
            <a:spLocks noGrp="1"/>
          </p:cNvSpPr>
          <p:nvPr>
            <p:ph type="title" idx="4294967295"/>
          </p:nvPr>
        </p:nvSpPr>
        <p:spPr>
          <a:xfrm>
            <a:off x="1097280" y="1079500"/>
            <a:ext cx="21971000" cy="1433513"/>
          </a:xfrm>
          <a:prstGeom prst="rect">
            <a:avLst/>
          </a:prstGeom>
          <a:noFill/>
          <a:ln>
            <a:noFill/>
          </a:ln>
        </p:spPr>
        <p:txBody>
          <a:bodyPr spcFirstLastPara="1" wrap="square" lIns="50800" tIns="50800" rIns="50800" bIns="50800" anchor="t" anchorCtr="0">
            <a:normAutofit fontScale="90000"/>
          </a:bodyPr>
          <a:lstStyle/>
          <a:p>
            <a:pPr marL="0" marR="0" lvl="0" indent="0" algn="l" rtl="0">
              <a:lnSpc>
                <a:spcPct val="80000"/>
              </a:lnSpc>
              <a:spcBef>
                <a:spcPts val="0"/>
              </a:spcBef>
              <a:spcAft>
                <a:spcPts val="0"/>
              </a:spcAft>
              <a:buClr>
                <a:srgbClr val="000000"/>
              </a:buClr>
              <a:buSzPts val="7735"/>
              <a:buFont typeface="Avenir"/>
              <a:buNone/>
            </a:pPr>
            <a:r>
              <a:rPr lang="en-US" sz="7735" b="0" dirty="0">
                <a:latin typeface="Avenir"/>
                <a:ea typeface="Avenir"/>
                <a:cs typeface="Avenir"/>
                <a:sym typeface="Avenir"/>
              </a:rPr>
              <a:t>Consequences of Poor Experimental Design</a:t>
            </a:r>
            <a:endParaRPr dirty="0"/>
          </a:p>
        </p:txBody>
      </p:sp>
      <p:sp>
        <p:nvSpPr>
          <p:cNvPr id="179" name="Google Shape;179;p26"/>
          <p:cNvSpPr txBox="1">
            <a:spLocks noGrp="1"/>
          </p:cNvSpPr>
          <p:nvPr>
            <p:ph type="body" idx="4294967295"/>
          </p:nvPr>
        </p:nvSpPr>
        <p:spPr>
          <a:xfrm>
            <a:off x="1127760" y="4248150"/>
            <a:ext cx="21971000" cy="8256588"/>
          </a:xfrm>
          <a:prstGeom prst="rect">
            <a:avLst/>
          </a:prstGeom>
          <a:noFill/>
          <a:ln>
            <a:noFill/>
          </a:ln>
        </p:spPr>
        <p:txBody>
          <a:bodyPr spcFirstLastPara="1" wrap="square" lIns="50800" tIns="50800" rIns="50800" bIns="50800" anchor="t" anchorCtr="0">
            <a:normAutofit/>
          </a:bodyPr>
          <a:lstStyle/>
          <a:p>
            <a:pPr marL="0" lvl="0" indent="0" algn="l" rtl="0">
              <a:lnSpc>
                <a:spcPct val="90000"/>
              </a:lnSpc>
              <a:spcBef>
                <a:spcPts val="0"/>
              </a:spcBef>
              <a:spcAft>
                <a:spcPts val="0"/>
              </a:spcAft>
              <a:buNone/>
            </a:pPr>
            <a:r>
              <a:rPr lang="en-US" b="1" dirty="0">
                <a:latin typeface="Avenir"/>
                <a:ea typeface="Avenir"/>
                <a:cs typeface="Avenir"/>
                <a:sym typeface="Avenir"/>
              </a:rPr>
              <a:t>Inability to answer the questions we would like to answer</a:t>
            </a:r>
            <a:endParaRPr b="1" dirty="0">
              <a:latin typeface="Avenir"/>
              <a:ea typeface="Avenir"/>
              <a:cs typeface="Avenir"/>
              <a:sym typeface="Avenir"/>
            </a:endParaRPr>
          </a:p>
          <a:p>
            <a:pPr marL="0" lvl="0" indent="0" algn="l" rtl="0">
              <a:lnSpc>
                <a:spcPct val="90000"/>
              </a:lnSpc>
              <a:spcBef>
                <a:spcPts val="0"/>
              </a:spcBef>
              <a:spcAft>
                <a:spcPts val="0"/>
              </a:spcAft>
              <a:buNone/>
            </a:pPr>
            <a:endParaRPr dirty="0">
              <a:solidFill>
                <a:srgbClr val="0076B9"/>
              </a:solidFill>
              <a:latin typeface="Avenir"/>
              <a:ea typeface="Avenir"/>
              <a:cs typeface="Avenir"/>
              <a:sym typeface="Avenir"/>
            </a:endParaRPr>
          </a:p>
          <a:p>
            <a:pPr marL="1066800" lvl="0" indent="-609600" algn="l" rtl="0">
              <a:lnSpc>
                <a:spcPct val="90000"/>
              </a:lnSpc>
              <a:spcBef>
                <a:spcPts val="0"/>
              </a:spcBef>
              <a:spcAft>
                <a:spcPts val="0"/>
              </a:spcAft>
              <a:buClr>
                <a:srgbClr val="0076B9"/>
              </a:buClr>
              <a:buSzPts val="5904"/>
              <a:buFont typeface="Avenir"/>
              <a:buChar char="•"/>
            </a:pPr>
            <a:r>
              <a:rPr lang="en-US" dirty="0">
                <a:solidFill>
                  <a:srgbClr val="0076B9"/>
                </a:solidFill>
                <a:latin typeface="Avenir"/>
                <a:ea typeface="Avenir"/>
                <a:cs typeface="Avenir"/>
                <a:sym typeface="Avenir"/>
              </a:rPr>
              <a:t>Cost</a:t>
            </a:r>
            <a:r>
              <a:rPr lang="en-US" dirty="0">
                <a:latin typeface="Avenir"/>
                <a:ea typeface="Avenir"/>
                <a:cs typeface="Avenir"/>
                <a:sym typeface="Avenir"/>
              </a:rPr>
              <a:t> of experimentation. </a:t>
            </a:r>
            <a:endParaRPr dirty="0"/>
          </a:p>
          <a:p>
            <a:pPr marL="1066800" lvl="0" indent="-609600" algn="l" rtl="0">
              <a:lnSpc>
                <a:spcPct val="90000"/>
              </a:lnSpc>
              <a:spcBef>
                <a:spcPts val="4500"/>
              </a:spcBef>
              <a:spcAft>
                <a:spcPts val="0"/>
              </a:spcAft>
              <a:buClr>
                <a:srgbClr val="0076B9"/>
              </a:buClr>
              <a:buSzPts val="5904"/>
              <a:buFont typeface="Avenir"/>
              <a:buChar char="•"/>
            </a:pPr>
            <a:r>
              <a:rPr lang="en-US" dirty="0">
                <a:solidFill>
                  <a:srgbClr val="0076B9"/>
                </a:solidFill>
                <a:latin typeface="Avenir"/>
                <a:ea typeface="Avenir"/>
                <a:cs typeface="Avenir"/>
                <a:sym typeface="Avenir"/>
              </a:rPr>
              <a:t>Limited &amp; Precious</a:t>
            </a:r>
            <a:r>
              <a:rPr lang="en-US" dirty="0">
                <a:latin typeface="Avenir"/>
                <a:ea typeface="Avenir"/>
                <a:cs typeface="Avenir"/>
                <a:sym typeface="Avenir"/>
              </a:rPr>
              <a:t> material, esp. clinical samples.</a:t>
            </a:r>
            <a:endParaRPr dirty="0"/>
          </a:p>
          <a:p>
            <a:pPr marL="1066800" lvl="0" indent="-609600" algn="l" rtl="0">
              <a:lnSpc>
                <a:spcPct val="90000"/>
              </a:lnSpc>
              <a:spcBef>
                <a:spcPts val="4500"/>
              </a:spcBef>
              <a:spcAft>
                <a:spcPts val="0"/>
              </a:spcAft>
              <a:buClr>
                <a:srgbClr val="0076B9"/>
              </a:buClr>
              <a:buSzPts val="5904"/>
              <a:buFont typeface="Avenir"/>
              <a:buChar char="•"/>
            </a:pPr>
            <a:r>
              <a:rPr lang="en-US" dirty="0">
                <a:solidFill>
                  <a:srgbClr val="0076B9"/>
                </a:solidFill>
                <a:latin typeface="Avenir"/>
                <a:ea typeface="Avenir"/>
                <a:cs typeface="Avenir"/>
                <a:sym typeface="Avenir"/>
              </a:rPr>
              <a:t>Immortalization</a:t>
            </a:r>
            <a:r>
              <a:rPr lang="en-US" dirty="0">
                <a:latin typeface="Avenir"/>
                <a:ea typeface="Avenir"/>
                <a:cs typeface="Avenir"/>
                <a:sym typeface="Avenir"/>
              </a:rPr>
              <a:t> of data sets in public databases and methods in the literature. Our bad science begets more bad science.</a:t>
            </a:r>
            <a:endParaRPr dirty="0"/>
          </a:p>
          <a:p>
            <a:pPr marL="1066800" lvl="0" indent="-609600" algn="l" rtl="0">
              <a:lnSpc>
                <a:spcPct val="90000"/>
              </a:lnSpc>
              <a:spcBef>
                <a:spcPts val="4500"/>
              </a:spcBef>
              <a:spcAft>
                <a:spcPts val="0"/>
              </a:spcAft>
              <a:buClr>
                <a:srgbClr val="0076B9"/>
              </a:buClr>
              <a:buSzPts val="5904"/>
              <a:buFont typeface="Avenir"/>
              <a:buChar char="•"/>
            </a:pPr>
            <a:r>
              <a:rPr lang="en-US" dirty="0">
                <a:solidFill>
                  <a:srgbClr val="0076B9"/>
                </a:solidFill>
                <a:latin typeface="Avenir"/>
                <a:ea typeface="Avenir"/>
                <a:cs typeface="Avenir"/>
                <a:sym typeface="Avenir"/>
              </a:rPr>
              <a:t>Ethical concerns</a:t>
            </a:r>
            <a:r>
              <a:rPr lang="en-US" dirty="0">
                <a:latin typeface="Avenir"/>
                <a:ea typeface="Avenir"/>
                <a:cs typeface="Avenir"/>
                <a:sym typeface="Avenir"/>
              </a:rPr>
              <a:t> of experimentation: animals and clinical samples.</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83"/>
        <p:cNvGrpSpPr/>
        <p:nvPr/>
      </p:nvGrpSpPr>
      <p:grpSpPr>
        <a:xfrm>
          <a:off x="0" y="0"/>
          <a:ext cx="0" cy="0"/>
          <a:chOff x="0" y="0"/>
          <a:chExt cx="0" cy="0"/>
        </a:xfrm>
      </p:grpSpPr>
      <p:sp>
        <p:nvSpPr>
          <p:cNvPr id="184" name="Google Shape;184;p27"/>
          <p:cNvSpPr txBox="1">
            <a:spLocks noGrp="1"/>
          </p:cNvSpPr>
          <p:nvPr>
            <p:ph type="title" idx="4294967295"/>
          </p:nvPr>
        </p:nvSpPr>
        <p:spPr>
          <a:xfrm>
            <a:off x="118872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dirty="0">
                <a:latin typeface="Avenir"/>
                <a:ea typeface="Avenir"/>
                <a:cs typeface="Avenir"/>
                <a:sym typeface="Avenir"/>
              </a:rPr>
              <a:t>A Well-Designed Experiment</a:t>
            </a:r>
            <a:endParaRPr dirty="0"/>
          </a:p>
        </p:txBody>
      </p:sp>
      <p:sp>
        <p:nvSpPr>
          <p:cNvPr id="185" name="Google Shape;185;p27"/>
          <p:cNvSpPr txBox="1">
            <a:spLocks noGrp="1"/>
          </p:cNvSpPr>
          <p:nvPr>
            <p:ph type="body" idx="4294967295"/>
          </p:nvPr>
        </p:nvSpPr>
        <p:spPr>
          <a:xfrm>
            <a:off x="1615440" y="3125788"/>
            <a:ext cx="8626475" cy="9993312"/>
          </a:xfrm>
          <a:prstGeom prst="rect">
            <a:avLst/>
          </a:prstGeom>
          <a:noFill/>
          <a:ln>
            <a:noFill/>
          </a:ln>
        </p:spPr>
        <p:txBody>
          <a:bodyPr spcFirstLastPara="1" wrap="square" lIns="50800" tIns="50800" rIns="50800" bIns="50800" anchor="t" anchorCtr="0">
            <a:normAutofit/>
          </a:bodyPr>
          <a:lstStyle/>
          <a:p>
            <a:pPr marL="0" lvl="3" indent="1124711" algn="l" rtl="0">
              <a:lnSpc>
                <a:spcPct val="90000"/>
              </a:lnSpc>
              <a:spcBef>
                <a:spcPts val="0"/>
              </a:spcBef>
              <a:spcAft>
                <a:spcPts val="0"/>
              </a:spcAft>
              <a:buClr>
                <a:srgbClr val="0076B9"/>
              </a:buClr>
              <a:buSzPts val="6560"/>
              <a:buFont typeface="Avenir"/>
              <a:buNone/>
            </a:pPr>
            <a:r>
              <a:rPr lang="en-US" sz="6560" dirty="0">
                <a:solidFill>
                  <a:srgbClr val="0076B9"/>
                </a:solidFill>
                <a:latin typeface="Avenir"/>
                <a:ea typeface="Avenir"/>
                <a:cs typeface="Avenir"/>
                <a:sym typeface="Avenir"/>
              </a:rPr>
              <a:t>Should have</a:t>
            </a:r>
            <a:endParaRPr dirty="0"/>
          </a:p>
          <a:p>
            <a:pPr marL="499872" lvl="0" indent="-499872" algn="l" rtl="0">
              <a:lnSpc>
                <a:spcPct val="50000"/>
              </a:lnSpc>
              <a:spcBef>
                <a:spcPts val="2400"/>
              </a:spcBef>
              <a:spcAft>
                <a:spcPts val="0"/>
              </a:spcAft>
              <a:buClr>
                <a:srgbClr val="000000"/>
              </a:buClr>
              <a:buSzPts val="5446"/>
              <a:buFont typeface="Avenir"/>
              <a:buChar char="•"/>
            </a:pPr>
            <a:r>
              <a:rPr lang="en-US" sz="4428" dirty="0">
                <a:latin typeface="Avenir"/>
                <a:ea typeface="Avenir"/>
                <a:cs typeface="Avenir"/>
                <a:sym typeface="Avenir"/>
              </a:rPr>
              <a:t>Clear objectives</a:t>
            </a:r>
            <a:endParaRPr dirty="0"/>
          </a:p>
          <a:p>
            <a:pPr marL="499872" lvl="0" indent="-499872" algn="l" rtl="0">
              <a:lnSpc>
                <a:spcPct val="50000"/>
              </a:lnSpc>
              <a:spcBef>
                <a:spcPts val="3600"/>
              </a:spcBef>
              <a:spcAft>
                <a:spcPts val="0"/>
              </a:spcAft>
              <a:buClr>
                <a:srgbClr val="000000"/>
              </a:buClr>
              <a:buSzPts val="5446"/>
              <a:buFont typeface="Avenir"/>
              <a:buChar char="•"/>
            </a:pPr>
            <a:r>
              <a:rPr lang="en-US" sz="4428" dirty="0">
                <a:latin typeface="Avenir"/>
                <a:ea typeface="Avenir"/>
                <a:cs typeface="Avenir"/>
                <a:sym typeface="Avenir"/>
              </a:rPr>
              <a:t>Focus and simplicity</a:t>
            </a:r>
            <a:endParaRPr dirty="0"/>
          </a:p>
          <a:p>
            <a:pPr marL="499872" lvl="0" indent="-499872" algn="l" rtl="0">
              <a:lnSpc>
                <a:spcPct val="50000"/>
              </a:lnSpc>
              <a:spcBef>
                <a:spcPts val="3600"/>
              </a:spcBef>
              <a:spcAft>
                <a:spcPts val="0"/>
              </a:spcAft>
              <a:buClr>
                <a:srgbClr val="000000"/>
              </a:buClr>
              <a:buSzPts val="5446"/>
              <a:buFont typeface="Avenir"/>
              <a:buChar char="•"/>
            </a:pPr>
            <a:r>
              <a:rPr lang="en-US" sz="4428" dirty="0">
                <a:latin typeface="Avenir"/>
                <a:ea typeface="Avenir"/>
                <a:cs typeface="Avenir"/>
                <a:sym typeface="Avenir"/>
              </a:rPr>
              <a:t>Sufficient power</a:t>
            </a:r>
            <a:endParaRPr dirty="0"/>
          </a:p>
          <a:p>
            <a:pPr marL="499872" lvl="0" indent="-499872" algn="l" rtl="0">
              <a:lnSpc>
                <a:spcPct val="50000"/>
              </a:lnSpc>
              <a:spcBef>
                <a:spcPts val="3600"/>
              </a:spcBef>
              <a:spcAft>
                <a:spcPts val="0"/>
              </a:spcAft>
              <a:buClr>
                <a:srgbClr val="000000"/>
              </a:buClr>
              <a:buSzPts val="5446"/>
              <a:buFont typeface="Avenir"/>
              <a:buChar char="•"/>
            </a:pPr>
            <a:r>
              <a:rPr lang="en-US" sz="4428" dirty="0" err="1">
                <a:latin typeface="Avenir"/>
                <a:ea typeface="Avenir"/>
                <a:cs typeface="Avenir"/>
                <a:sym typeface="Avenir"/>
              </a:rPr>
              <a:t>Randomised</a:t>
            </a:r>
            <a:r>
              <a:rPr lang="en-US" sz="4428" dirty="0">
                <a:latin typeface="Avenir"/>
                <a:ea typeface="Avenir"/>
                <a:cs typeface="Avenir"/>
                <a:sym typeface="Avenir"/>
              </a:rPr>
              <a:t> comparisons</a:t>
            </a:r>
            <a:endParaRPr dirty="0"/>
          </a:p>
          <a:p>
            <a:pPr marL="0" lvl="5" indent="1874520" algn="l" rtl="0">
              <a:lnSpc>
                <a:spcPct val="90000"/>
              </a:lnSpc>
              <a:spcBef>
                <a:spcPts val="7300"/>
              </a:spcBef>
              <a:spcAft>
                <a:spcPts val="0"/>
              </a:spcAft>
              <a:buClr>
                <a:srgbClr val="0076B9"/>
              </a:buClr>
              <a:buSzPts val="6560"/>
              <a:buFont typeface="Avenir"/>
              <a:buNone/>
            </a:pPr>
            <a:r>
              <a:rPr lang="en-US" sz="6560" dirty="0">
                <a:solidFill>
                  <a:srgbClr val="0076B9"/>
                </a:solidFill>
                <a:latin typeface="Avenir"/>
                <a:ea typeface="Avenir"/>
                <a:cs typeface="Avenir"/>
                <a:sym typeface="Avenir"/>
              </a:rPr>
              <a:t>And be</a:t>
            </a:r>
            <a:endParaRPr dirty="0"/>
          </a:p>
          <a:p>
            <a:pPr marL="499872" lvl="0" indent="-499872" algn="l" rtl="0">
              <a:lnSpc>
                <a:spcPct val="50000"/>
              </a:lnSpc>
              <a:spcBef>
                <a:spcPts val="2400"/>
              </a:spcBef>
              <a:spcAft>
                <a:spcPts val="0"/>
              </a:spcAft>
              <a:buClr>
                <a:srgbClr val="000000"/>
              </a:buClr>
              <a:buSzPts val="5446"/>
              <a:buFont typeface="Avenir"/>
              <a:buChar char="•"/>
            </a:pPr>
            <a:r>
              <a:rPr lang="en-US" sz="4428" dirty="0">
                <a:latin typeface="Avenir"/>
                <a:ea typeface="Avenir"/>
                <a:cs typeface="Avenir"/>
                <a:sym typeface="Avenir"/>
              </a:rPr>
              <a:t>Precise</a:t>
            </a:r>
            <a:endParaRPr dirty="0"/>
          </a:p>
          <a:p>
            <a:pPr marL="499872" lvl="0" indent="-499872" algn="l" rtl="0">
              <a:lnSpc>
                <a:spcPct val="50000"/>
              </a:lnSpc>
              <a:spcBef>
                <a:spcPts val="3600"/>
              </a:spcBef>
              <a:spcAft>
                <a:spcPts val="0"/>
              </a:spcAft>
              <a:buClr>
                <a:srgbClr val="000000"/>
              </a:buClr>
              <a:buSzPts val="5446"/>
              <a:buFont typeface="Avenir"/>
              <a:buChar char="•"/>
            </a:pPr>
            <a:r>
              <a:rPr lang="en-US" sz="4428" dirty="0">
                <a:latin typeface="Avenir"/>
                <a:ea typeface="Avenir"/>
                <a:cs typeface="Avenir"/>
                <a:sym typeface="Avenir"/>
              </a:rPr>
              <a:t>Unbiased</a:t>
            </a:r>
            <a:endParaRPr dirty="0"/>
          </a:p>
          <a:p>
            <a:pPr marL="499872" lvl="0" indent="-499872" algn="l" rtl="0">
              <a:lnSpc>
                <a:spcPct val="50000"/>
              </a:lnSpc>
              <a:spcBef>
                <a:spcPts val="3600"/>
              </a:spcBef>
              <a:spcAft>
                <a:spcPts val="0"/>
              </a:spcAft>
              <a:buClr>
                <a:srgbClr val="000000"/>
              </a:buClr>
              <a:buSzPts val="5446"/>
              <a:buFont typeface="Avenir"/>
              <a:buChar char="•"/>
            </a:pPr>
            <a:r>
              <a:rPr lang="en-US" sz="4428" dirty="0">
                <a:latin typeface="Avenir"/>
                <a:ea typeface="Avenir"/>
                <a:cs typeface="Avenir"/>
                <a:sym typeface="Avenir"/>
              </a:rPr>
              <a:t>Amenable to statistical analysis</a:t>
            </a:r>
            <a:endParaRPr dirty="0"/>
          </a:p>
          <a:p>
            <a:pPr marL="499872" lvl="0" indent="-499872" algn="l" rtl="0">
              <a:lnSpc>
                <a:spcPct val="50000"/>
              </a:lnSpc>
              <a:spcBef>
                <a:spcPts val="3600"/>
              </a:spcBef>
              <a:spcAft>
                <a:spcPts val="0"/>
              </a:spcAft>
              <a:buClr>
                <a:srgbClr val="000000"/>
              </a:buClr>
              <a:buSzPts val="5446"/>
              <a:buFont typeface="Avenir"/>
              <a:buChar char="•"/>
            </a:pPr>
            <a:r>
              <a:rPr lang="en-US" sz="4428" dirty="0">
                <a:latin typeface="Avenir"/>
                <a:ea typeface="Avenir"/>
                <a:cs typeface="Avenir"/>
                <a:sym typeface="Avenir"/>
              </a:rPr>
              <a:t>Reproducible</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1BD69-74AC-FA46-A21C-69CF16D33B32}"/>
              </a:ext>
            </a:extLst>
          </p:cNvPr>
          <p:cNvSpPr>
            <a:spLocks noGrp="1"/>
          </p:cNvSpPr>
          <p:nvPr>
            <p:ph type="title"/>
          </p:nvPr>
        </p:nvSpPr>
        <p:spPr/>
        <p:txBody>
          <a:bodyPr/>
          <a:lstStyle/>
          <a:p>
            <a:r>
              <a:rPr lang="en-US" sz="8800" b="0" dirty="0">
                <a:latin typeface="Avenir"/>
                <a:ea typeface="Avenir"/>
                <a:cs typeface="Avenir"/>
                <a:sym typeface="Avenir"/>
              </a:rPr>
              <a:t>Variables in the experiment</a:t>
            </a:r>
            <a:endParaRPr lang="en-US" dirty="0"/>
          </a:p>
        </p:txBody>
      </p:sp>
      <p:pic>
        <p:nvPicPr>
          <p:cNvPr id="6" name="Picture 5">
            <a:extLst>
              <a:ext uri="{FF2B5EF4-FFF2-40B4-BE49-F238E27FC236}">
                <a16:creationId xmlns:a16="http://schemas.microsoft.com/office/drawing/2014/main" id="{A7621E0C-0BB4-D443-B9B7-AF6C77944E26}"/>
              </a:ext>
            </a:extLst>
          </p:cNvPr>
          <p:cNvPicPr>
            <a:picLocks noChangeAspect="1"/>
          </p:cNvPicPr>
          <p:nvPr/>
        </p:nvPicPr>
        <p:blipFill>
          <a:blip r:embed="rId2"/>
          <a:stretch>
            <a:fillRect/>
          </a:stretch>
        </p:blipFill>
        <p:spPr>
          <a:xfrm>
            <a:off x="1800549" y="2512663"/>
            <a:ext cx="7645400" cy="4165600"/>
          </a:xfrm>
          <a:prstGeom prst="rect">
            <a:avLst/>
          </a:prstGeom>
        </p:spPr>
      </p:pic>
      <p:sp>
        <p:nvSpPr>
          <p:cNvPr id="9" name="Google Shape;185;p27">
            <a:extLst>
              <a:ext uri="{FF2B5EF4-FFF2-40B4-BE49-F238E27FC236}">
                <a16:creationId xmlns:a16="http://schemas.microsoft.com/office/drawing/2014/main" id="{44D959CA-AB13-0F45-86A8-C98878781787}"/>
              </a:ext>
            </a:extLst>
          </p:cNvPr>
          <p:cNvSpPr txBox="1">
            <a:spLocks/>
          </p:cNvSpPr>
          <p:nvPr/>
        </p:nvSpPr>
        <p:spPr>
          <a:xfrm>
            <a:off x="10969690" y="2512663"/>
            <a:ext cx="12901385" cy="2318897"/>
          </a:xfrm>
          <a:prstGeom prst="rect">
            <a:avLst/>
          </a:prstGeom>
          <a:noFill/>
          <a:ln>
            <a:noFill/>
          </a:ln>
        </p:spPr>
        <p:txBody>
          <a:bodyPr spcFirstLastPara="1" wrap="square" lIns="50800" tIns="50800" rIns="50800" bIns="50800" anchor="t" anchorCtr="0">
            <a:normAutofit fontScale="77500" lnSpcReduction="20000"/>
          </a:bodyPr>
          <a:lstStyle>
            <a:defPPr marR="0" lvl="0" algn="l" rtl="0">
              <a:lnSpc>
                <a:spcPct val="100000"/>
              </a:lnSpc>
              <a:spcBef>
                <a:spcPts val="0"/>
              </a:spcBef>
              <a:spcAft>
                <a:spcPts val="0"/>
              </a:spcAft>
            </a:defPPr>
            <a:lvl1pPr marL="457200" marR="0" lvl="0"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1pPr>
            <a:lvl2pPr marL="914400" marR="0" lvl="1"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2pPr>
            <a:lvl3pPr marL="1371600" marR="0" lvl="2"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3pPr>
            <a:lvl4pPr marL="1828800" marR="0" lvl="3"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4pPr>
            <a:lvl5pPr marL="2286000" marR="0" lvl="4"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5pPr>
            <a:lvl6pPr marL="2743200" marR="0" lvl="5"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6pPr>
            <a:lvl7pPr marL="3200400" marR="0" lvl="6"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7pPr>
            <a:lvl8pPr marL="3657600" marR="0" lvl="7"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8pPr>
            <a:lvl9pPr marL="4114800" marR="0" lvl="8" indent="-603503"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9pPr>
          </a:lstStyle>
          <a:p>
            <a:pPr marL="571500" indent="-571500">
              <a:buFont typeface="Arial" panose="020B0604020202020204" pitchFamily="34" charset="0"/>
              <a:buChar char="•"/>
            </a:pPr>
            <a:r>
              <a:rPr lang="en-US" sz="4000" dirty="0">
                <a:latin typeface="Avenir" panose="02000503020000020003" pitchFamily="2" charset="0"/>
              </a:rPr>
              <a:t>Independent variable also called as Input or Predictor or Explanatory variable</a:t>
            </a:r>
          </a:p>
          <a:p>
            <a:pPr marL="571500" lvl="1" indent="-571500">
              <a:buFont typeface="Arial" panose="020B0604020202020204" pitchFamily="34" charset="0"/>
              <a:buChar char="•"/>
            </a:pPr>
            <a:r>
              <a:rPr lang="en-US" sz="4000" dirty="0">
                <a:latin typeface="Avenir" panose="02000503020000020003" pitchFamily="2" charset="0"/>
              </a:rPr>
              <a:t>Dependent variables also called as output or Response variable</a:t>
            </a:r>
          </a:p>
          <a:p>
            <a:pPr marL="0" lvl="5" indent="1874520">
              <a:spcBef>
                <a:spcPts val="7300"/>
              </a:spcBef>
              <a:buClr>
                <a:srgbClr val="0076B9"/>
              </a:buClr>
              <a:buSzPts val="6560"/>
              <a:buFont typeface="Avenir"/>
              <a:buNone/>
            </a:pPr>
            <a:endParaRPr lang="en-US" dirty="0"/>
          </a:p>
        </p:txBody>
      </p:sp>
      <p:sp>
        <p:nvSpPr>
          <p:cNvPr id="10" name="Google Shape;185;p27">
            <a:extLst>
              <a:ext uri="{FF2B5EF4-FFF2-40B4-BE49-F238E27FC236}">
                <a16:creationId xmlns:a16="http://schemas.microsoft.com/office/drawing/2014/main" id="{18F0BE32-480E-EF40-8A37-739B202F45D1}"/>
              </a:ext>
            </a:extLst>
          </p:cNvPr>
          <p:cNvSpPr txBox="1">
            <a:spLocks/>
          </p:cNvSpPr>
          <p:nvPr/>
        </p:nvSpPr>
        <p:spPr>
          <a:xfrm>
            <a:off x="1206500" y="7423675"/>
            <a:ext cx="21261614" cy="5340603"/>
          </a:xfrm>
          <a:prstGeom prst="rect">
            <a:avLst/>
          </a:prstGeom>
          <a:noFill/>
          <a:ln>
            <a:noFill/>
          </a:ln>
        </p:spPr>
        <p:txBody>
          <a:bodyPr spcFirstLastPara="1" wrap="square" lIns="50800" tIns="50800" rIns="50800" bIns="50800" anchor="t" anchorCtr="0">
            <a:normAutofit/>
          </a:bodyPr>
          <a:lstStyle>
            <a:defPPr marR="0" lvl="0" algn="l" rtl="0">
              <a:lnSpc>
                <a:spcPct val="100000"/>
              </a:lnSpc>
              <a:spcBef>
                <a:spcPts val="0"/>
              </a:spcBef>
              <a:spcAft>
                <a:spcPts val="0"/>
              </a:spcAft>
            </a:defPPr>
            <a:lvl1pPr marL="457200" marR="0" lvl="0"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1pPr>
            <a:lvl2pPr marL="914400" marR="0" lvl="1"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2pPr>
            <a:lvl3pPr marL="1371600" marR="0" lvl="2"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3pPr>
            <a:lvl4pPr marL="1828800" marR="0" lvl="3"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4pPr>
            <a:lvl5pPr marL="2286000" marR="0" lvl="4"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5pPr>
            <a:lvl6pPr marL="2743200" marR="0" lvl="5"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6pPr>
            <a:lvl7pPr marL="3200400" marR="0" lvl="6"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7pPr>
            <a:lvl8pPr marL="3657600" marR="0" lvl="7"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8pPr>
            <a:lvl9pPr marL="4114800" marR="0" lvl="8" indent="-603503"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9pPr>
          </a:lstStyle>
          <a:p>
            <a:pPr marL="571500" indent="-571500">
              <a:buFont typeface="Arial" panose="020B0604020202020204" pitchFamily="34" charset="0"/>
              <a:buChar char="•"/>
            </a:pPr>
            <a:r>
              <a:rPr lang="en-US" sz="4000" dirty="0">
                <a:latin typeface="Avenir" panose="02000503020000020003" pitchFamily="2" charset="0"/>
              </a:rPr>
              <a:t>Based on the type of measurements both Independent and Dependent variables further classified …</a:t>
            </a:r>
          </a:p>
          <a:p>
            <a:pPr marL="1028700" lvl="1" indent="-571500">
              <a:buFont typeface="Courier New" panose="02070309020205020404" pitchFamily="49" charset="0"/>
              <a:buChar char="o"/>
            </a:pPr>
            <a:r>
              <a:rPr lang="en-US" sz="4000" dirty="0">
                <a:latin typeface="Avenir" panose="02000503020000020003" pitchFamily="2" charset="0"/>
              </a:rPr>
              <a:t>Continuous: Height, weight, Microarray intensities</a:t>
            </a:r>
          </a:p>
          <a:p>
            <a:pPr marL="1028700" lvl="1" indent="-571500">
              <a:buFont typeface="Courier New" panose="02070309020205020404" pitchFamily="49" charset="0"/>
              <a:buChar char="o"/>
            </a:pPr>
            <a:r>
              <a:rPr lang="en-US" sz="4000" dirty="0">
                <a:latin typeface="Avenir" panose="02000503020000020003" pitchFamily="2" charset="0"/>
              </a:rPr>
              <a:t>Discontinuous: </a:t>
            </a:r>
            <a:r>
              <a:rPr lang="en-US" sz="4000" dirty="0" err="1">
                <a:latin typeface="Avenir" panose="02000503020000020003" pitchFamily="2" charset="0"/>
              </a:rPr>
              <a:t>RNAseq</a:t>
            </a:r>
            <a:r>
              <a:rPr lang="en-US" sz="4000" dirty="0">
                <a:latin typeface="Avenir" panose="02000503020000020003" pitchFamily="2" charset="0"/>
              </a:rPr>
              <a:t> counts</a:t>
            </a:r>
          </a:p>
          <a:p>
            <a:pPr marL="1028700" lvl="1" indent="-571500">
              <a:buFont typeface="Courier New" panose="02070309020205020404" pitchFamily="49" charset="0"/>
              <a:buChar char="o"/>
            </a:pPr>
            <a:r>
              <a:rPr lang="en-US" sz="4000" dirty="0">
                <a:latin typeface="Avenir" panose="02000503020000020003" pitchFamily="2" charset="0"/>
              </a:rPr>
              <a:t>Categorical : Sex, color (Categorical independent variables also called as factors)</a:t>
            </a:r>
          </a:p>
          <a:p>
            <a:pPr marL="571500" indent="-571500">
              <a:buFont typeface="Arial" panose="020B0604020202020204" pitchFamily="34" charset="0"/>
              <a:buChar char="•"/>
            </a:pPr>
            <a:endParaRPr lang="en-US" sz="4000" dirty="0">
              <a:latin typeface="Avenir" panose="02000503020000020003" pitchFamily="2" charset="0"/>
            </a:endParaRPr>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1549395050"/>
      </p:ext>
    </p:extLst>
  </p:cSld>
  <p:clrMapOvr>
    <a:masterClrMapping/>
  </p:clrMapOvr>
</p:sld>
</file>

<file path=ppt/theme/theme1.xml><?xml version="1.0" encoding="utf-8"?>
<a:theme xmlns:a="http://schemas.openxmlformats.org/drawingml/2006/main" name="Cancer Research UK">
  <a:themeElements>
    <a:clrScheme name="Cancer Research 2">
      <a:dk1>
        <a:srgbClr val="58595B"/>
      </a:dk1>
      <a:lt1>
        <a:sysClr val="window" lastClr="FFFFFF"/>
      </a:lt1>
      <a:dk2>
        <a:srgbClr val="2E008B"/>
      </a:dk2>
      <a:lt2>
        <a:srgbClr val="EC008C"/>
      </a:lt2>
      <a:accent1>
        <a:srgbClr val="00B6ED"/>
      </a:accent1>
      <a:accent2>
        <a:srgbClr val="A7A8AA"/>
      </a:accent2>
      <a:accent3>
        <a:srgbClr val="AB99D1"/>
      </a:accent3>
      <a:accent4>
        <a:srgbClr val="F799D1"/>
      </a:accent4>
      <a:accent5>
        <a:srgbClr val="99E2F8"/>
      </a:accent5>
      <a:accent6>
        <a:srgbClr val="D9D9D8"/>
      </a:accent6>
      <a:hlink>
        <a:srgbClr val="AB99D1"/>
      </a:hlink>
      <a:folHlink>
        <a:srgbClr val="99E2F8"/>
      </a:folHlink>
    </a:clrScheme>
    <a:fontScheme name="Cancer Research UK - specialist">
      <a:majorFont>
        <a:latin typeface="Calibri Light"/>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ancer Research UK (Specialist)_16x9 template_draft4" id="{490E78E8-C2C9-433E-86D7-22AA4C5D3088}" vid="{15F283FA-0709-499B-976B-8A074D77DAEE}"/>
    </a:ext>
  </a:extLst>
</a:theme>
</file>

<file path=ppt/theme/theme2.xml><?xml version="1.0" encoding="utf-8"?>
<a:theme xmlns:a="http://schemas.openxmlformats.org/drawingml/2006/main" name="1_Cancer Research UK">
  <a:themeElements>
    <a:clrScheme name="Cancer Research 2">
      <a:dk1>
        <a:srgbClr val="58595B"/>
      </a:dk1>
      <a:lt1>
        <a:sysClr val="window" lastClr="FFFFFF"/>
      </a:lt1>
      <a:dk2>
        <a:srgbClr val="2E008B"/>
      </a:dk2>
      <a:lt2>
        <a:srgbClr val="EC008C"/>
      </a:lt2>
      <a:accent1>
        <a:srgbClr val="00B6ED"/>
      </a:accent1>
      <a:accent2>
        <a:srgbClr val="A7A8AA"/>
      </a:accent2>
      <a:accent3>
        <a:srgbClr val="AB99D1"/>
      </a:accent3>
      <a:accent4>
        <a:srgbClr val="F799D1"/>
      </a:accent4>
      <a:accent5>
        <a:srgbClr val="99E2F8"/>
      </a:accent5>
      <a:accent6>
        <a:srgbClr val="D9D9D8"/>
      </a:accent6>
      <a:hlink>
        <a:srgbClr val="AB99D1"/>
      </a:hlink>
      <a:folHlink>
        <a:srgbClr val="99E2F8"/>
      </a:folHlink>
    </a:clrScheme>
    <a:fontScheme name="Cancer Research UK - specialist">
      <a:majorFont>
        <a:latin typeface="Calibri Light"/>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UK Cambridge Institute PowerPoint" id="{7F2FA565-B8A7-414D-8B6A-780025C40E31}" vid="{68DF0E8F-ECF8-C749-9041-F0F08C90BC78}"/>
    </a:ext>
  </a:extLst>
</a:theme>
</file>

<file path=ppt/theme/theme3.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1063</TotalTime>
  <Words>4641</Words>
  <Application>Microsoft Macintosh PowerPoint</Application>
  <PresentationFormat>Custom</PresentationFormat>
  <Paragraphs>482</Paragraphs>
  <Slides>52</Slides>
  <Notes>50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52</vt:i4>
      </vt:variant>
    </vt:vector>
  </HeadingPairs>
  <TitlesOfParts>
    <vt:vector size="62" baseType="lpstr">
      <vt:lpstr>Avenir</vt:lpstr>
      <vt:lpstr>Times</vt:lpstr>
      <vt:lpstr>Helvetica Neue</vt:lpstr>
      <vt:lpstr>Calibri</vt:lpstr>
      <vt:lpstr>Courier New</vt:lpstr>
      <vt:lpstr>Avenir Book</vt:lpstr>
      <vt:lpstr>Calibri Light</vt:lpstr>
      <vt:lpstr>Arial</vt:lpstr>
      <vt:lpstr>Cancer Research UK</vt:lpstr>
      <vt:lpstr>1_Cancer Research UK</vt:lpstr>
      <vt:lpstr>Statistics of RNA-seq analysis</vt:lpstr>
      <vt:lpstr>PowerPoint Presentation</vt:lpstr>
      <vt:lpstr>Statistics as an investigative process of problem-solving and decision-making</vt:lpstr>
      <vt:lpstr>Statistics as an investigative process of problem-solving and decision-making</vt:lpstr>
      <vt:lpstr>Outline</vt:lpstr>
      <vt:lpstr>Outline</vt:lpstr>
      <vt:lpstr>Consequences of Poor Experimental Design</vt:lpstr>
      <vt:lpstr>A Well-Designed Experiment</vt:lpstr>
      <vt:lpstr>Variables in the experiment</vt:lpstr>
      <vt:lpstr>Sources of Variation</vt:lpstr>
      <vt:lpstr>Types of Replication</vt:lpstr>
      <vt:lpstr>Confounding Factors</vt:lpstr>
      <vt:lpstr>Confounding Factors</vt:lpstr>
      <vt:lpstr>Solutions</vt:lpstr>
      <vt:lpstr>Randomised Block Design</vt:lpstr>
      <vt:lpstr>Randomised Block Design</vt:lpstr>
      <vt:lpstr>Randomised Block Design</vt:lpstr>
      <vt:lpstr>Experimental Controls</vt:lpstr>
      <vt:lpstr>Examples of Experimental Controls</vt:lpstr>
      <vt:lpstr>Outline</vt:lpstr>
      <vt:lpstr>Basics on inferential statistics and hypothesis testing</vt:lpstr>
      <vt:lpstr>Basics on inferential statistics and hypothesis testing</vt:lpstr>
      <vt:lpstr>Basics on inferential statistics and hypothesis testing</vt:lpstr>
      <vt:lpstr>A simple example</vt:lpstr>
      <vt:lpstr>A simple example</vt:lpstr>
      <vt:lpstr>A simple example</vt:lpstr>
      <vt:lpstr>A simple example</vt:lpstr>
      <vt:lpstr>A simple example</vt:lpstr>
      <vt:lpstr>A simple example</vt:lpstr>
      <vt:lpstr>A simple example</vt:lpstr>
      <vt:lpstr>A simple example</vt:lpstr>
      <vt:lpstr>A simple example</vt:lpstr>
      <vt:lpstr>A simple example</vt:lpstr>
      <vt:lpstr>A simple example</vt:lpstr>
      <vt:lpstr>Key Concepts - Hypothesis Testing</vt:lpstr>
      <vt:lpstr>Type I and Type II Errors</vt:lpstr>
      <vt:lpstr>Type I and Type II Errors</vt:lpstr>
      <vt:lpstr>Type I and Type II Errors</vt:lpstr>
      <vt:lpstr>Power Analysis</vt:lpstr>
      <vt:lpstr>Power Analysis in Differential Expression Analysis</vt:lpstr>
      <vt:lpstr>Outline</vt:lpstr>
      <vt:lpstr>Statistical Aspects of Differential Expression Analysis</vt:lpstr>
      <vt:lpstr>Statistical Aspects of Differential Expression Analysis</vt:lpstr>
      <vt:lpstr>Statistical Aspects of Differential Expression Analysis</vt:lpstr>
      <vt:lpstr>Statistical Aspects of Differential Expression Analysis</vt:lpstr>
      <vt:lpstr>Statistical Aspects of Differential Expression Analysis</vt:lpstr>
      <vt:lpstr>Statistical Aspects of Differential Expression Analysis</vt:lpstr>
      <vt:lpstr>P-value Histograms</vt:lpstr>
      <vt:lpstr>P-value Histograms</vt:lpstr>
      <vt:lpstr>Multiplicity Correction</vt:lpstr>
      <vt:lpstr>Multiplicity Correction</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 of RNA-seq analysis</dc:title>
  <cp:lastModifiedBy>Abigail Edwards</cp:lastModifiedBy>
  <cp:revision>48</cp:revision>
  <dcterms:modified xsi:type="dcterms:W3CDTF">2023-11-24T01:10:41Z</dcterms:modified>
</cp:coreProperties>
</file>